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712" r:id="rId1"/>
  </p:sldMasterIdLst>
  <p:notesMasterIdLst>
    <p:notesMasterId r:id="rId36"/>
  </p:notesMasterIdLst>
  <p:sldIdLst>
    <p:sldId id="257" r:id="rId2"/>
    <p:sldId id="263" r:id="rId3"/>
    <p:sldId id="259" r:id="rId4"/>
    <p:sldId id="264" r:id="rId5"/>
    <p:sldId id="265" r:id="rId6"/>
    <p:sldId id="322" r:id="rId7"/>
    <p:sldId id="266" r:id="rId8"/>
    <p:sldId id="299" r:id="rId9"/>
    <p:sldId id="321" r:id="rId10"/>
    <p:sldId id="295" r:id="rId11"/>
    <p:sldId id="323" r:id="rId12"/>
    <p:sldId id="331" r:id="rId13"/>
    <p:sldId id="324" r:id="rId14"/>
    <p:sldId id="326" r:id="rId15"/>
    <p:sldId id="327" r:id="rId16"/>
    <p:sldId id="276" r:id="rId17"/>
    <p:sldId id="333" r:id="rId18"/>
    <p:sldId id="328" r:id="rId19"/>
    <p:sldId id="330" r:id="rId20"/>
    <p:sldId id="272" r:id="rId21"/>
    <p:sldId id="332" r:id="rId22"/>
    <p:sldId id="334" r:id="rId23"/>
    <p:sldId id="269" r:id="rId24"/>
    <p:sldId id="261" r:id="rId25"/>
    <p:sldId id="329" r:id="rId26"/>
    <p:sldId id="271" r:id="rId27"/>
    <p:sldId id="298" r:id="rId28"/>
    <p:sldId id="278" r:id="rId29"/>
    <p:sldId id="279" r:id="rId30"/>
    <p:sldId id="289" r:id="rId31"/>
    <p:sldId id="281" r:id="rId32"/>
    <p:sldId id="280" r:id="rId33"/>
    <p:sldId id="282" r:id="rId34"/>
    <p:sldId id="258"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001" autoAdjust="0"/>
    <p:restoredTop sz="49071" autoAdjust="0"/>
  </p:normalViewPr>
  <p:slideViewPr>
    <p:cSldViewPr snapToGrid="0">
      <p:cViewPr varScale="1">
        <p:scale>
          <a:sx n="48" d="100"/>
          <a:sy n="48" d="100"/>
        </p:scale>
        <p:origin x="1939"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diagrams/colors1.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A70FD8F-0050-42E3-8B3A-6ED7CFB9852E}" type="doc">
      <dgm:prSet loTypeId="urn:microsoft.com/office/officeart/2016/7/layout/RoundedRectangleTimeline" loCatId="process" qsTypeId="urn:microsoft.com/office/officeart/2005/8/quickstyle/simple1" qsCatId="simple" csTypeId="urn:microsoft.com/office/officeart/2005/8/colors/accent1_3" csCatId="accent1" phldr="1"/>
      <dgm:spPr/>
      <dgm:t>
        <a:bodyPr/>
        <a:lstStyle/>
        <a:p>
          <a:endParaRPr lang="en-US"/>
        </a:p>
      </dgm:t>
    </dgm:pt>
    <dgm:pt modelId="{27ECBEAB-DA5A-4360-80D5-6AEBE7EA9790}">
      <dgm:prSet/>
      <dgm:spPr/>
      <dgm:t>
        <a:bodyPr/>
        <a:lstStyle/>
        <a:p>
          <a:r>
            <a:rPr lang="en-US" dirty="0"/>
            <a:t>Background</a:t>
          </a:r>
        </a:p>
      </dgm:t>
    </dgm:pt>
    <dgm:pt modelId="{14D1B413-5DB8-4259-A789-9909B58A2865}" type="parTrans" cxnId="{687939EB-6FFC-4DBA-9AE8-DACA8A7A333A}">
      <dgm:prSet/>
      <dgm:spPr/>
    </dgm:pt>
    <dgm:pt modelId="{1EF0667F-82B2-4BD1-89E4-301CFEEB77AA}" type="sibTrans" cxnId="{687939EB-6FFC-4DBA-9AE8-DACA8A7A333A}">
      <dgm:prSet/>
      <dgm:spPr/>
    </dgm:pt>
    <dgm:pt modelId="{2647EF3F-F3DA-4D30-983B-F02C0663C3E8}">
      <dgm:prSet/>
      <dgm:spPr/>
      <dgm:t>
        <a:bodyPr/>
        <a:lstStyle/>
        <a:p>
          <a:r>
            <a:rPr lang="en-US" dirty="0" err="1"/>
            <a:t>Bcvbcbv</a:t>
          </a:r>
          <a:endParaRPr lang="en-US" dirty="0"/>
        </a:p>
      </dgm:t>
    </dgm:pt>
    <dgm:pt modelId="{3B31F65B-9554-4421-A744-7C8E1F604532}" type="parTrans" cxnId="{0D94E993-7DF2-40D8-9EA0-2EFE88F0AACA}">
      <dgm:prSet/>
      <dgm:spPr/>
    </dgm:pt>
    <dgm:pt modelId="{43B5A859-5B55-4DF4-AA1D-A26B3B061AE1}" type="sibTrans" cxnId="{0D94E993-7DF2-40D8-9EA0-2EFE88F0AACA}">
      <dgm:prSet/>
      <dgm:spPr/>
    </dgm:pt>
    <dgm:pt modelId="{43FFBBA8-21DD-4F3B-AB48-558824DF9257}">
      <dgm:prSet/>
      <dgm:spPr/>
      <dgm:t>
        <a:bodyPr/>
        <a:lstStyle/>
        <a:p>
          <a:r>
            <a:rPr lang="en-US" dirty="0" err="1"/>
            <a:t>Bcvbcv</a:t>
          </a:r>
          <a:endParaRPr lang="en-US" dirty="0"/>
        </a:p>
      </dgm:t>
    </dgm:pt>
    <dgm:pt modelId="{23D6BB07-0139-4465-BA22-5D7C77F0CA18}" type="parTrans" cxnId="{F66A49D2-A25A-4084-96C1-59405A9109CA}">
      <dgm:prSet/>
      <dgm:spPr/>
    </dgm:pt>
    <dgm:pt modelId="{B1B3E8DE-AD4E-4842-8192-CC504DEC8AF9}" type="sibTrans" cxnId="{F66A49D2-A25A-4084-96C1-59405A9109CA}">
      <dgm:prSet/>
      <dgm:spPr/>
    </dgm:pt>
    <dgm:pt modelId="{55B1A59E-7872-416F-AF50-CC0BD83EE3EC}">
      <dgm:prSet/>
      <dgm:spPr/>
      <dgm:t>
        <a:bodyPr/>
        <a:lstStyle/>
        <a:p>
          <a:r>
            <a:rPr lang="en-US" dirty="0" err="1"/>
            <a:t>Bcvbcb</a:t>
          </a:r>
          <a:endParaRPr lang="en-US" dirty="0"/>
        </a:p>
      </dgm:t>
    </dgm:pt>
    <dgm:pt modelId="{0A93DB09-922E-48F7-975F-CDE764CBDE2C}" type="parTrans" cxnId="{E514D481-A0A1-44DC-ACEC-D829141CACE9}">
      <dgm:prSet/>
      <dgm:spPr/>
    </dgm:pt>
    <dgm:pt modelId="{37E1853A-B3E0-462A-87A5-F2F71E7282C7}" type="sibTrans" cxnId="{E514D481-A0A1-44DC-ACEC-D829141CACE9}">
      <dgm:prSet/>
      <dgm:spPr/>
    </dgm:pt>
    <dgm:pt modelId="{67EB5330-814E-4888-8ADD-BF43F05C3A90}">
      <dgm:prSet/>
      <dgm:spPr/>
      <dgm:t>
        <a:bodyPr/>
        <a:lstStyle/>
        <a:p>
          <a:r>
            <a:rPr lang="en-US" dirty="0" err="1"/>
            <a:t>Bcvcbvc</a:t>
          </a:r>
          <a:endParaRPr lang="en-US" dirty="0"/>
        </a:p>
      </dgm:t>
    </dgm:pt>
    <dgm:pt modelId="{3031727D-2307-476E-9C49-B7B1435B6A7A}" type="parTrans" cxnId="{186CAFD8-E303-408D-AE8B-5FA26AA8AB4C}">
      <dgm:prSet/>
      <dgm:spPr/>
    </dgm:pt>
    <dgm:pt modelId="{4B643718-25BE-4365-A036-4381F369FCA1}" type="sibTrans" cxnId="{186CAFD8-E303-408D-AE8B-5FA26AA8AB4C}">
      <dgm:prSet/>
      <dgm:spPr/>
    </dgm:pt>
    <dgm:pt modelId="{36A6F5C9-4FDB-44EC-B8FC-81A0836032DE}">
      <dgm:prSet/>
      <dgm:spPr/>
      <dgm:t>
        <a:bodyPr/>
        <a:lstStyle/>
        <a:p>
          <a:r>
            <a:rPr lang="en-US" dirty="0" err="1"/>
            <a:t>cbvbcb</a:t>
          </a:r>
          <a:endParaRPr lang="en-US" dirty="0"/>
        </a:p>
      </dgm:t>
    </dgm:pt>
    <dgm:pt modelId="{150B54E1-E73B-445C-A285-42FB6F6156A0}" type="parTrans" cxnId="{4AA1141E-8B60-445F-B098-D33A31373E35}">
      <dgm:prSet/>
      <dgm:spPr/>
    </dgm:pt>
    <dgm:pt modelId="{D2F2903B-3108-4272-B9E8-EA61A7CDCFCB}" type="sibTrans" cxnId="{4AA1141E-8B60-445F-B098-D33A31373E35}">
      <dgm:prSet/>
      <dgm:spPr/>
    </dgm:pt>
    <dgm:pt modelId="{AB52B3CC-6563-466D-BFC3-9B6B5AFA0881}" type="pres">
      <dgm:prSet presAssocID="{6A70FD8F-0050-42E3-8B3A-6ED7CFB9852E}" presName="Name0" presStyleCnt="0">
        <dgm:presLayoutVars>
          <dgm:chMax/>
          <dgm:chPref/>
          <dgm:animLvl val="lvl"/>
        </dgm:presLayoutVars>
      </dgm:prSet>
      <dgm:spPr/>
    </dgm:pt>
    <dgm:pt modelId="{0ED1F0B2-D928-4503-982B-FF0F57E2B108}" type="pres">
      <dgm:prSet presAssocID="{27ECBEAB-DA5A-4360-80D5-6AEBE7EA9790}" presName="composite1" presStyleCnt="0"/>
      <dgm:spPr/>
    </dgm:pt>
    <dgm:pt modelId="{F11038AE-9DA2-46CD-8854-64A47B2352CC}" type="pres">
      <dgm:prSet presAssocID="{27ECBEAB-DA5A-4360-80D5-6AEBE7EA9790}" presName="parent1" presStyleLbl="alignNode1" presStyleIdx="0" presStyleCnt="6">
        <dgm:presLayoutVars>
          <dgm:chMax val="1"/>
          <dgm:chPref val="1"/>
          <dgm:bulletEnabled val="1"/>
        </dgm:presLayoutVars>
      </dgm:prSet>
      <dgm:spPr/>
    </dgm:pt>
    <dgm:pt modelId="{AC3EC9F3-C38D-44F6-A784-2D170E6F9BE0}" type="pres">
      <dgm:prSet presAssocID="{27ECBEAB-DA5A-4360-80D5-6AEBE7EA9790}" presName="Childtext1" presStyleLbl="revTx" presStyleIdx="0" presStyleCnt="6">
        <dgm:presLayoutVars>
          <dgm:bulletEnabled val="1"/>
        </dgm:presLayoutVars>
      </dgm:prSet>
      <dgm:spPr/>
    </dgm:pt>
    <dgm:pt modelId="{6DB5753B-5242-4416-B6E5-F7851149238C}" type="pres">
      <dgm:prSet presAssocID="{27ECBEAB-DA5A-4360-80D5-6AEBE7EA9790}" presName="ConnectLine1" presStyleLbl="sibTrans1D1" presStyleIdx="0" presStyleCnt="6"/>
      <dgm:spPr>
        <a:noFill/>
        <a:ln w="12700" cap="rnd" cmpd="sng" algn="ctr">
          <a:solidFill>
            <a:schemeClr val="accent1">
              <a:shade val="90000"/>
              <a:hueOff val="0"/>
              <a:satOff val="0"/>
              <a:lumOff val="0"/>
              <a:alphaOff val="0"/>
            </a:schemeClr>
          </a:solidFill>
          <a:prstDash val="dash"/>
        </a:ln>
        <a:effectLst/>
      </dgm:spPr>
    </dgm:pt>
    <dgm:pt modelId="{93906847-CA50-4F81-99A9-CC8BBD4FB922}" type="pres">
      <dgm:prSet presAssocID="{27ECBEAB-DA5A-4360-80D5-6AEBE7EA9790}" presName="ConnectLineEnd1" presStyleLbl="lnNode1" presStyleIdx="0" presStyleCnt="6"/>
      <dgm:spPr/>
    </dgm:pt>
    <dgm:pt modelId="{04F61401-DEF0-4884-8926-35EBCC05C2ED}" type="pres">
      <dgm:prSet presAssocID="{27ECBEAB-DA5A-4360-80D5-6AEBE7EA9790}" presName="EmptyPane1" presStyleCnt="0"/>
      <dgm:spPr/>
    </dgm:pt>
    <dgm:pt modelId="{89A0D0E1-11DC-4268-84BF-55C2F7C9EED1}" type="pres">
      <dgm:prSet presAssocID="{1EF0667F-82B2-4BD1-89E4-301CFEEB77AA}" presName="spaceBetweenRectangles1" presStyleCnt="0"/>
      <dgm:spPr/>
    </dgm:pt>
    <dgm:pt modelId="{0F190344-729D-4871-A892-E2C19A16BC90}" type="pres">
      <dgm:prSet presAssocID="{2647EF3F-F3DA-4D30-983B-F02C0663C3E8}" presName="composite1" presStyleCnt="0"/>
      <dgm:spPr/>
    </dgm:pt>
    <dgm:pt modelId="{5928EFF2-F3CB-4CFE-A96E-678DF7934287}" type="pres">
      <dgm:prSet presAssocID="{2647EF3F-F3DA-4D30-983B-F02C0663C3E8}" presName="parent1" presStyleLbl="alignNode1" presStyleIdx="1" presStyleCnt="6">
        <dgm:presLayoutVars>
          <dgm:chMax val="1"/>
          <dgm:chPref val="1"/>
          <dgm:bulletEnabled val="1"/>
        </dgm:presLayoutVars>
      </dgm:prSet>
      <dgm:spPr/>
    </dgm:pt>
    <dgm:pt modelId="{41770D74-C77B-4EDD-8144-E503A647F90B}" type="pres">
      <dgm:prSet presAssocID="{2647EF3F-F3DA-4D30-983B-F02C0663C3E8}" presName="Childtext1" presStyleLbl="revTx" presStyleIdx="1" presStyleCnt="6">
        <dgm:presLayoutVars>
          <dgm:bulletEnabled val="1"/>
        </dgm:presLayoutVars>
      </dgm:prSet>
      <dgm:spPr/>
    </dgm:pt>
    <dgm:pt modelId="{9424135D-D70D-47BA-A021-480EEC183BC3}" type="pres">
      <dgm:prSet presAssocID="{2647EF3F-F3DA-4D30-983B-F02C0663C3E8}" presName="ConnectLine1" presStyleLbl="sibTrans1D1" presStyleIdx="1" presStyleCnt="6"/>
      <dgm:spPr>
        <a:noFill/>
        <a:ln w="12700" cap="rnd" cmpd="sng" algn="ctr">
          <a:solidFill>
            <a:schemeClr val="accent1">
              <a:shade val="90000"/>
              <a:hueOff val="89242"/>
              <a:satOff val="-1720"/>
              <a:lumOff val="5625"/>
              <a:alphaOff val="0"/>
            </a:schemeClr>
          </a:solidFill>
          <a:prstDash val="dash"/>
        </a:ln>
        <a:effectLst/>
      </dgm:spPr>
    </dgm:pt>
    <dgm:pt modelId="{F75473A3-F62F-4822-91A8-26FC50B14241}" type="pres">
      <dgm:prSet presAssocID="{2647EF3F-F3DA-4D30-983B-F02C0663C3E8}" presName="ConnectLineEnd1" presStyleLbl="lnNode1" presStyleIdx="1" presStyleCnt="6"/>
      <dgm:spPr/>
    </dgm:pt>
    <dgm:pt modelId="{52600980-B6AA-4ED7-8BEB-F883B4044FC3}" type="pres">
      <dgm:prSet presAssocID="{2647EF3F-F3DA-4D30-983B-F02C0663C3E8}" presName="EmptyPane1" presStyleCnt="0"/>
      <dgm:spPr/>
    </dgm:pt>
    <dgm:pt modelId="{D7012B9F-F9AF-403E-868C-D47CA27C5198}" type="pres">
      <dgm:prSet presAssocID="{43B5A859-5B55-4DF4-AA1D-A26B3B061AE1}" presName="spaceBetweenRectangles1" presStyleCnt="0"/>
      <dgm:spPr/>
    </dgm:pt>
    <dgm:pt modelId="{6779CB7A-35B5-44B5-9DFF-E87F1B993625}" type="pres">
      <dgm:prSet presAssocID="{43FFBBA8-21DD-4F3B-AB48-558824DF9257}" presName="composite1" presStyleCnt="0"/>
      <dgm:spPr/>
    </dgm:pt>
    <dgm:pt modelId="{12BF5512-CBAF-43F3-91C7-F8D882F41244}" type="pres">
      <dgm:prSet presAssocID="{43FFBBA8-21DD-4F3B-AB48-558824DF9257}" presName="parent1" presStyleLbl="alignNode1" presStyleIdx="2" presStyleCnt="6">
        <dgm:presLayoutVars>
          <dgm:chMax val="1"/>
          <dgm:chPref val="1"/>
          <dgm:bulletEnabled val="1"/>
        </dgm:presLayoutVars>
      </dgm:prSet>
      <dgm:spPr/>
    </dgm:pt>
    <dgm:pt modelId="{7E70880A-2916-43D5-A88A-E42F61BC020A}" type="pres">
      <dgm:prSet presAssocID="{43FFBBA8-21DD-4F3B-AB48-558824DF9257}" presName="Childtext1" presStyleLbl="revTx" presStyleIdx="2" presStyleCnt="6">
        <dgm:presLayoutVars>
          <dgm:bulletEnabled val="1"/>
        </dgm:presLayoutVars>
      </dgm:prSet>
      <dgm:spPr/>
    </dgm:pt>
    <dgm:pt modelId="{D2EE309A-75D8-4695-A9FE-6EB7F36CDCF4}" type="pres">
      <dgm:prSet presAssocID="{43FFBBA8-21DD-4F3B-AB48-558824DF9257}" presName="ConnectLine1" presStyleLbl="sibTrans1D1" presStyleIdx="2" presStyleCnt="6"/>
      <dgm:spPr>
        <a:noFill/>
        <a:ln w="12700" cap="rnd" cmpd="sng" algn="ctr">
          <a:solidFill>
            <a:schemeClr val="accent1">
              <a:shade val="90000"/>
              <a:hueOff val="178485"/>
              <a:satOff val="-3441"/>
              <a:lumOff val="11250"/>
              <a:alphaOff val="0"/>
            </a:schemeClr>
          </a:solidFill>
          <a:prstDash val="dash"/>
        </a:ln>
        <a:effectLst/>
      </dgm:spPr>
    </dgm:pt>
    <dgm:pt modelId="{94FB0188-E55B-4468-9043-A98C2111248D}" type="pres">
      <dgm:prSet presAssocID="{43FFBBA8-21DD-4F3B-AB48-558824DF9257}" presName="ConnectLineEnd1" presStyleLbl="lnNode1" presStyleIdx="2" presStyleCnt="6"/>
      <dgm:spPr/>
    </dgm:pt>
    <dgm:pt modelId="{1CF4E967-DEA1-4FA6-A9DC-E4856095CBC2}" type="pres">
      <dgm:prSet presAssocID="{43FFBBA8-21DD-4F3B-AB48-558824DF9257}" presName="EmptyPane1" presStyleCnt="0"/>
      <dgm:spPr/>
    </dgm:pt>
    <dgm:pt modelId="{ED9F08C1-7145-4591-BD90-4175C94D1597}" type="pres">
      <dgm:prSet presAssocID="{B1B3E8DE-AD4E-4842-8192-CC504DEC8AF9}" presName="spaceBetweenRectangles1" presStyleCnt="0"/>
      <dgm:spPr/>
    </dgm:pt>
    <dgm:pt modelId="{FFA860AC-EFC5-4D08-A313-D4CC5F5D59BE}" type="pres">
      <dgm:prSet presAssocID="{55B1A59E-7872-416F-AF50-CC0BD83EE3EC}" presName="composite1" presStyleCnt="0"/>
      <dgm:spPr/>
    </dgm:pt>
    <dgm:pt modelId="{AC923548-E78D-49B6-B1AC-7EC27F7A5E19}" type="pres">
      <dgm:prSet presAssocID="{55B1A59E-7872-416F-AF50-CC0BD83EE3EC}" presName="parent1" presStyleLbl="alignNode1" presStyleIdx="3" presStyleCnt="6">
        <dgm:presLayoutVars>
          <dgm:chMax val="1"/>
          <dgm:chPref val="1"/>
          <dgm:bulletEnabled val="1"/>
        </dgm:presLayoutVars>
      </dgm:prSet>
      <dgm:spPr/>
    </dgm:pt>
    <dgm:pt modelId="{E2C4E68E-58C6-430D-A4A7-1EA67CFA6AD4}" type="pres">
      <dgm:prSet presAssocID="{55B1A59E-7872-416F-AF50-CC0BD83EE3EC}" presName="Childtext1" presStyleLbl="revTx" presStyleIdx="3" presStyleCnt="6">
        <dgm:presLayoutVars>
          <dgm:bulletEnabled val="1"/>
        </dgm:presLayoutVars>
      </dgm:prSet>
      <dgm:spPr/>
    </dgm:pt>
    <dgm:pt modelId="{6F8F8CFF-2F17-4206-A122-061C918B1EF4}" type="pres">
      <dgm:prSet presAssocID="{55B1A59E-7872-416F-AF50-CC0BD83EE3EC}" presName="ConnectLine1" presStyleLbl="sibTrans1D1" presStyleIdx="3" presStyleCnt="6"/>
      <dgm:spPr>
        <a:noFill/>
        <a:ln w="12700" cap="rnd" cmpd="sng" algn="ctr">
          <a:solidFill>
            <a:schemeClr val="accent1">
              <a:shade val="90000"/>
              <a:hueOff val="267727"/>
              <a:satOff val="-5161"/>
              <a:lumOff val="16874"/>
              <a:alphaOff val="0"/>
            </a:schemeClr>
          </a:solidFill>
          <a:prstDash val="dash"/>
        </a:ln>
        <a:effectLst/>
      </dgm:spPr>
    </dgm:pt>
    <dgm:pt modelId="{FD41E8D7-D290-4D23-A215-30683337D5C7}" type="pres">
      <dgm:prSet presAssocID="{55B1A59E-7872-416F-AF50-CC0BD83EE3EC}" presName="ConnectLineEnd1" presStyleLbl="lnNode1" presStyleIdx="3" presStyleCnt="6"/>
      <dgm:spPr/>
    </dgm:pt>
    <dgm:pt modelId="{47AA5397-F7EE-4708-A313-52321EFAD544}" type="pres">
      <dgm:prSet presAssocID="{55B1A59E-7872-416F-AF50-CC0BD83EE3EC}" presName="EmptyPane1" presStyleCnt="0"/>
      <dgm:spPr/>
    </dgm:pt>
    <dgm:pt modelId="{267B5504-B042-493E-9FAA-826353D4EF21}" type="pres">
      <dgm:prSet presAssocID="{37E1853A-B3E0-462A-87A5-F2F71E7282C7}" presName="spaceBetweenRectangles1" presStyleCnt="0"/>
      <dgm:spPr/>
    </dgm:pt>
    <dgm:pt modelId="{16EBA40B-8F48-4971-92EA-9D02975B24C1}" type="pres">
      <dgm:prSet presAssocID="{67EB5330-814E-4888-8ADD-BF43F05C3A90}" presName="composite1" presStyleCnt="0"/>
      <dgm:spPr/>
    </dgm:pt>
    <dgm:pt modelId="{A0EC7EAA-BB39-47E9-82FE-F2625D109062}" type="pres">
      <dgm:prSet presAssocID="{67EB5330-814E-4888-8ADD-BF43F05C3A90}" presName="parent1" presStyleLbl="alignNode1" presStyleIdx="4" presStyleCnt="6">
        <dgm:presLayoutVars>
          <dgm:chMax val="1"/>
          <dgm:chPref val="1"/>
          <dgm:bulletEnabled val="1"/>
        </dgm:presLayoutVars>
      </dgm:prSet>
      <dgm:spPr/>
    </dgm:pt>
    <dgm:pt modelId="{02FC9E37-FEB3-45ED-B158-F2A3BB4E59E3}" type="pres">
      <dgm:prSet presAssocID="{67EB5330-814E-4888-8ADD-BF43F05C3A90}" presName="Childtext1" presStyleLbl="revTx" presStyleIdx="4" presStyleCnt="6">
        <dgm:presLayoutVars>
          <dgm:bulletEnabled val="1"/>
        </dgm:presLayoutVars>
      </dgm:prSet>
      <dgm:spPr/>
    </dgm:pt>
    <dgm:pt modelId="{AD44A897-AACD-4654-8CBE-5DED341F6D2D}" type="pres">
      <dgm:prSet presAssocID="{67EB5330-814E-4888-8ADD-BF43F05C3A90}" presName="ConnectLine1" presStyleLbl="sibTrans1D1" presStyleIdx="4" presStyleCnt="6"/>
      <dgm:spPr>
        <a:noFill/>
        <a:ln w="12700" cap="rnd" cmpd="sng" algn="ctr">
          <a:solidFill>
            <a:schemeClr val="accent1">
              <a:shade val="90000"/>
              <a:hueOff val="356969"/>
              <a:satOff val="-6882"/>
              <a:lumOff val="22499"/>
              <a:alphaOff val="0"/>
            </a:schemeClr>
          </a:solidFill>
          <a:prstDash val="dash"/>
        </a:ln>
        <a:effectLst/>
      </dgm:spPr>
    </dgm:pt>
    <dgm:pt modelId="{5785C254-0045-44F0-95E2-C901CD8DD4BA}" type="pres">
      <dgm:prSet presAssocID="{67EB5330-814E-4888-8ADD-BF43F05C3A90}" presName="ConnectLineEnd1" presStyleLbl="lnNode1" presStyleIdx="4" presStyleCnt="6"/>
      <dgm:spPr/>
    </dgm:pt>
    <dgm:pt modelId="{B8D27149-1C1C-4EA6-B975-A8A1B367D8AF}" type="pres">
      <dgm:prSet presAssocID="{67EB5330-814E-4888-8ADD-BF43F05C3A90}" presName="EmptyPane1" presStyleCnt="0"/>
      <dgm:spPr/>
    </dgm:pt>
    <dgm:pt modelId="{E1AAB631-6CEB-4670-BC42-487DC3409BE4}" type="pres">
      <dgm:prSet presAssocID="{4B643718-25BE-4365-A036-4381F369FCA1}" presName="spaceBetweenRectangles1" presStyleCnt="0"/>
      <dgm:spPr/>
    </dgm:pt>
    <dgm:pt modelId="{927E84C4-EC2B-484C-9464-FA7D25B07537}" type="pres">
      <dgm:prSet presAssocID="{36A6F5C9-4FDB-44EC-B8FC-81A0836032DE}" presName="composite1" presStyleCnt="0"/>
      <dgm:spPr/>
    </dgm:pt>
    <dgm:pt modelId="{AC554FF9-4409-4D3B-94EA-99384EBDF669}" type="pres">
      <dgm:prSet presAssocID="{36A6F5C9-4FDB-44EC-B8FC-81A0836032DE}" presName="parent1" presStyleLbl="alignNode1" presStyleIdx="5" presStyleCnt="6">
        <dgm:presLayoutVars>
          <dgm:chMax val="1"/>
          <dgm:chPref val="1"/>
          <dgm:bulletEnabled val="1"/>
        </dgm:presLayoutVars>
      </dgm:prSet>
      <dgm:spPr/>
    </dgm:pt>
    <dgm:pt modelId="{8FCF427C-24D8-4BF0-A24C-3B77E0FAEE13}" type="pres">
      <dgm:prSet presAssocID="{36A6F5C9-4FDB-44EC-B8FC-81A0836032DE}" presName="Childtext1" presStyleLbl="revTx" presStyleIdx="5" presStyleCnt="6">
        <dgm:presLayoutVars>
          <dgm:bulletEnabled val="1"/>
        </dgm:presLayoutVars>
      </dgm:prSet>
      <dgm:spPr/>
    </dgm:pt>
    <dgm:pt modelId="{50C84B8C-A21A-4719-A78E-4F899E06632C}" type="pres">
      <dgm:prSet presAssocID="{36A6F5C9-4FDB-44EC-B8FC-81A0836032DE}" presName="ConnectLine1" presStyleLbl="sibTrans1D1" presStyleIdx="5" presStyleCnt="6"/>
      <dgm:spPr>
        <a:noFill/>
        <a:ln w="12700" cap="rnd" cmpd="sng" algn="ctr">
          <a:solidFill>
            <a:schemeClr val="accent1">
              <a:shade val="90000"/>
              <a:hueOff val="446212"/>
              <a:satOff val="-8602"/>
              <a:lumOff val="28124"/>
              <a:alphaOff val="0"/>
            </a:schemeClr>
          </a:solidFill>
          <a:prstDash val="dash"/>
        </a:ln>
        <a:effectLst/>
      </dgm:spPr>
    </dgm:pt>
    <dgm:pt modelId="{D29A123F-A411-456E-81AA-DCA5D3F787E7}" type="pres">
      <dgm:prSet presAssocID="{36A6F5C9-4FDB-44EC-B8FC-81A0836032DE}" presName="ConnectLineEnd1" presStyleLbl="lnNode1" presStyleIdx="5" presStyleCnt="6"/>
      <dgm:spPr/>
    </dgm:pt>
    <dgm:pt modelId="{DCC6267C-2894-4BAF-ADBF-465271024546}" type="pres">
      <dgm:prSet presAssocID="{36A6F5C9-4FDB-44EC-B8FC-81A0836032DE}" presName="EmptyPane1" presStyleCnt="0"/>
      <dgm:spPr/>
    </dgm:pt>
  </dgm:ptLst>
  <dgm:cxnLst>
    <dgm:cxn modelId="{7A6F2212-BDFB-4D26-A352-705257F3153A}" type="presOf" srcId="{43FFBBA8-21DD-4F3B-AB48-558824DF9257}" destId="{12BF5512-CBAF-43F3-91C7-F8D882F41244}" srcOrd="0" destOrd="0" presId="urn:microsoft.com/office/officeart/2016/7/layout/RoundedRectangleTimeline"/>
    <dgm:cxn modelId="{84C67813-55CE-4EBC-9032-03BD847DC17E}" type="presOf" srcId="{6A70FD8F-0050-42E3-8B3A-6ED7CFB9852E}" destId="{AB52B3CC-6563-466D-BFC3-9B6B5AFA0881}" srcOrd="0" destOrd="0" presId="urn:microsoft.com/office/officeart/2016/7/layout/RoundedRectangleTimeline"/>
    <dgm:cxn modelId="{B831A81B-BEC8-435B-A88A-D66DA67B009D}" type="presOf" srcId="{27ECBEAB-DA5A-4360-80D5-6AEBE7EA9790}" destId="{F11038AE-9DA2-46CD-8854-64A47B2352CC}" srcOrd="0" destOrd="0" presId="urn:microsoft.com/office/officeart/2016/7/layout/RoundedRectangleTimeline"/>
    <dgm:cxn modelId="{4AA1141E-8B60-445F-B098-D33A31373E35}" srcId="{6A70FD8F-0050-42E3-8B3A-6ED7CFB9852E}" destId="{36A6F5C9-4FDB-44EC-B8FC-81A0836032DE}" srcOrd="5" destOrd="0" parTransId="{150B54E1-E73B-445C-A285-42FB6F6156A0}" sibTransId="{D2F2903B-3108-4272-B9E8-EA61A7CDCFCB}"/>
    <dgm:cxn modelId="{C9DB025E-714B-4AA2-9F29-6A08EEF72CA1}" type="presOf" srcId="{67EB5330-814E-4888-8ADD-BF43F05C3A90}" destId="{A0EC7EAA-BB39-47E9-82FE-F2625D109062}" srcOrd="0" destOrd="0" presId="urn:microsoft.com/office/officeart/2016/7/layout/RoundedRectangleTimeline"/>
    <dgm:cxn modelId="{1095C25E-F01C-4F03-B3F8-C6D83D70907D}" type="presOf" srcId="{36A6F5C9-4FDB-44EC-B8FC-81A0836032DE}" destId="{AC554FF9-4409-4D3B-94EA-99384EBDF669}" srcOrd="0" destOrd="0" presId="urn:microsoft.com/office/officeart/2016/7/layout/RoundedRectangleTimeline"/>
    <dgm:cxn modelId="{E514D481-A0A1-44DC-ACEC-D829141CACE9}" srcId="{6A70FD8F-0050-42E3-8B3A-6ED7CFB9852E}" destId="{55B1A59E-7872-416F-AF50-CC0BD83EE3EC}" srcOrd="3" destOrd="0" parTransId="{0A93DB09-922E-48F7-975F-CDE764CBDE2C}" sibTransId="{37E1853A-B3E0-462A-87A5-F2F71E7282C7}"/>
    <dgm:cxn modelId="{0D94E993-7DF2-40D8-9EA0-2EFE88F0AACA}" srcId="{6A70FD8F-0050-42E3-8B3A-6ED7CFB9852E}" destId="{2647EF3F-F3DA-4D30-983B-F02C0663C3E8}" srcOrd="1" destOrd="0" parTransId="{3B31F65B-9554-4421-A744-7C8E1F604532}" sibTransId="{43B5A859-5B55-4DF4-AA1D-A26B3B061AE1}"/>
    <dgm:cxn modelId="{F66A49D2-A25A-4084-96C1-59405A9109CA}" srcId="{6A70FD8F-0050-42E3-8B3A-6ED7CFB9852E}" destId="{43FFBBA8-21DD-4F3B-AB48-558824DF9257}" srcOrd="2" destOrd="0" parTransId="{23D6BB07-0139-4465-BA22-5D7C77F0CA18}" sibTransId="{B1B3E8DE-AD4E-4842-8192-CC504DEC8AF9}"/>
    <dgm:cxn modelId="{186CAFD8-E303-408D-AE8B-5FA26AA8AB4C}" srcId="{6A70FD8F-0050-42E3-8B3A-6ED7CFB9852E}" destId="{67EB5330-814E-4888-8ADD-BF43F05C3A90}" srcOrd="4" destOrd="0" parTransId="{3031727D-2307-476E-9C49-B7B1435B6A7A}" sibTransId="{4B643718-25BE-4365-A036-4381F369FCA1}"/>
    <dgm:cxn modelId="{6B9A34DB-3E15-45EC-B559-8551BD3949BD}" type="presOf" srcId="{2647EF3F-F3DA-4D30-983B-F02C0663C3E8}" destId="{5928EFF2-F3CB-4CFE-A96E-678DF7934287}" srcOrd="0" destOrd="0" presId="urn:microsoft.com/office/officeart/2016/7/layout/RoundedRectangleTimeline"/>
    <dgm:cxn modelId="{687939EB-6FFC-4DBA-9AE8-DACA8A7A333A}" srcId="{6A70FD8F-0050-42E3-8B3A-6ED7CFB9852E}" destId="{27ECBEAB-DA5A-4360-80D5-6AEBE7EA9790}" srcOrd="0" destOrd="0" parTransId="{14D1B413-5DB8-4259-A789-9909B58A2865}" sibTransId="{1EF0667F-82B2-4BD1-89E4-301CFEEB77AA}"/>
    <dgm:cxn modelId="{5FEF7EF9-AD2F-4CB2-86EA-5F704E405BB4}" type="presOf" srcId="{55B1A59E-7872-416F-AF50-CC0BD83EE3EC}" destId="{AC923548-E78D-49B6-B1AC-7EC27F7A5E19}" srcOrd="0" destOrd="0" presId="urn:microsoft.com/office/officeart/2016/7/layout/RoundedRectangleTimeline"/>
    <dgm:cxn modelId="{3C5596F8-CADA-460E-B3F3-2F71D3D3399F}" type="presParOf" srcId="{AB52B3CC-6563-466D-BFC3-9B6B5AFA0881}" destId="{0ED1F0B2-D928-4503-982B-FF0F57E2B108}" srcOrd="0" destOrd="0" presId="urn:microsoft.com/office/officeart/2016/7/layout/RoundedRectangleTimeline"/>
    <dgm:cxn modelId="{6B77E3FD-793D-4019-AC5B-98A18A23A6E6}" type="presParOf" srcId="{0ED1F0B2-D928-4503-982B-FF0F57E2B108}" destId="{F11038AE-9DA2-46CD-8854-64A47B2352CC}" srcOrd="0" destOrd="0" presId="urn:microsoft.com/office/officeart/2016/7/layout/RoundedRectangleTimeline"/>
    <dgm:cxn modelId="{30B28BCD-5DE9-43D8-BF96-C60EE7E93E0B}" type="presParOf" srcId="{0ED1F0B2-D928-4503-982B-FF0F57E2B108}" destId="{AC3EC9F3-C38D-44F6-A784-2D170E6F9BE0}" srcOrd="1" destOrd="0" presId="urn:microsoft.com/office/officeart/2016/7/layout/RoundedRectangleTimeline"/>
    <dgm:cxn modelId="{8864B227-EB64-404A-8825-C0E8469E84D5}" type="presParOf" srcId="{0ED1F0B2-D928-4503-982B-FF0F57E2B108}" destId="{6DB5753B-5242-4416-B6E5-F7851149238C}" srcOrd="2" destOrd="0" presId="urn:microsoft.com/office/officeart/2016/7/layout/RoundedRectangleTimeline"/>
    <dgm:cxn modelId="{703A7EA2-7C50-411C-930F-E2302D9D9812}" type="presParOf" srcId="{0ED1F0B2-D928-4503-982B-FF0F57E2B108}" destId="{93906847-CA50-4F81-99A9-CC8BBD4FB922}" srcOrd="3" destOrd="0" presId="urn:microsoft.com/office/officeart/2016/7/layout/RoundedRectangleTimeline"/>
    <dgm:cxn modelId="{D73BF24C-DF8A-4C56-BE13-6A69F2ABC8F6}" type="presParOf" srcId="{0ED1F0B2-D928-4503-982B-FF0F57E2B108}" destId="{04F61401-DEF0-4884-8926-35EBCC05C2ED}" srcOrd="4" destOrd="0" presId="urn:microsoft.com/office/officeart/2016/7/layout/RoundedRectangleTimeline"/>
    <dgm:cxn modelId="{1D91A8B5-7F58-4EE7-9941-AED1314A7877}" type="presParOf" srcId="{AB52B3CC-6563-466D-BFC3-9B6B5AFA0881}" destId="{89A0D0E1-11DC-4268-84BF-55C2F7C9EED1}" srcOrd="1" destOrd="0" presId="urn:microsoft.com/office/officeart/2016/7/layout/RoundedRectangleTimeline"/>
    <dgm:cxn modelId="{B6B7DDFA-E824-42DE-AA53-9CB35D606A99}" type="presParOf" srcId="{AB52B3CC-6563-466D-BFC3-9B6B5AFA0881}" destId="{0F190344-729D-4871-A892-E2C19A16BC90}" srcOrd="2" destOrd="0" presId="urn:microsoft.com/office/officeart/2016/7/layout/RoundedRectangleTimeline"/>
    <dgm:cxn modelId="{D335AE57-C24C-4DDF-A08E-797D9E9BF585}" type="presParOf" srcId="{0F190344-729D-4871-A892-E2C19A16BC90}" destId="{5928EFF2-F3CB-4CFE-A96E-678DF7934287}" srcOrd="0" destOrd="0" presId="urn:microsoft.com/office/officeart/2016/7/layout/RoundedRectangleTimeline"/>
    <dgm:cxn modelId="{60135E40-69C5-4736-9637-22EA0FBF4FBC}" type="presParOf" srcId="{0F190344-729D-4871-A892-E2C19A16BC90}" destId="{41770D74-C77B-4EDD-8144-E503A647F90B}" srcOrd="1" destOrd="0" presId="urn:microsoft.com/office/officeart/2016/7/layout/RoundedRectangleTimeline"/>
    <dgm:cxn modelId="{9D3AFC07-5E06-4288-80B4-9B9BBDD63D13}" type="presParOf" srcId="{0F190344-729D-4871-A892-E2C19A16BC90}" destId="{9424135D-D70D-47BA-A021-480EEC183BC3}" srcOrd="2" destOrd="0" presId="urn:microsoft.com/office/officeart/2016/7/layout/RoundedRectangleTimeline"/>
    <dgm:cxn modelId="{E012E00F-B0F3-4A1F-8FD3-D4D2649990EE}" type="presParOf" srcId="{0F190344-729D-4871-A892-E2C19A16BC90}" destId="{F75473A3-F62F-4822-91A8-26FC50B14241}" srcOrd="3" destOrd="0" presId="urn:microsoft.com/office/officeart/2016/7/layout/RoundedRectangleTimeline"/>
    <dgm:cxn modelId="{FDA14113-4D0B-4353-B234-6B8C66BE6CBE}" type="presParOf" srcId="{0F190344-729D-4871-A892-E2C19A16BC90}" destId="{52600980-B6AA-4ED7-8BEB-F883B4044FC3}" srcOrd="4" destOrd="0" presId="urn:microsoft.com/office/officeart/2016/7/layout/RoundedRectangleTimeline"/>
    <dgm:cxn modelId="{70E5AA69-9FA4-489B-B3BD-4B42E26C8477}" type="presParOf" srcId="{AB52B3CC-6563-466D-BFC3-9B6B5AFA0881}" destId="{D7012B9F-F9AF-403E-868C-D47CA27C5198}" srcOrd="3" destOrd="0" presId="urn:microsoft.com/office/officeart/2016/7/layout/RoundedRectangleTimeline"/>
    <dgm:cxn modelId="{C5324731-893F-4C54-BFA2-6C96E7D6BA73}" type="presParOf" srcId="{AB52B3CC-6563-466D-BFC3-9B6B5AFA0881}" destId="{6779CB7A-35B5-44B5-9DFF-E87F1B993625}" srcOrd="4" destOrd="0" presId="urn:microsoft.com/office/officeart/2016/7/layout/RoundedRectangleTimeline"/>
    <dgm:cxn modelId="{9294305F-FF10-41DC-8026-F0C3C009B035}" type="presParOf" srcId="{6779CB7A-35B5-44B5-9DFF-E87F1B993625}" destId="{12BF5512-CBAF-43F3-91C7-F8D882F41244}" srcOrd="0" destOrd="0" presId="urn:microsoft.com/office/officeart/2016/7/layout/RoundedRectangleTimeline"/>
    <dgm:cxn modelId="{923F574D-52F3-4B8B-94C4-775967C6E521}" type="presParOf" srcId="{6779CB7A-35B5-44B5-9DFF-E87F1B993625}" destId="{7E70880A-2916-43D5-A88A-E42F61BC020A}" srcOrd="1" destOrd="0" presId="urn:microsoft.com/office/officeart/2016/7/layout/RoundedRectangleTimeline"/>
    <dgm:cxn modelId="{411A9827-C6B7-49E5-B71B-124D2C1F5189}" type="presParOf" srcId="{6779CB7A-35B5-44B5-9DFF-E87F1B993625}" destId="{D2EE309A-75D8-4695-A9FE-6EB7F36CDCF4}" srcOrd="2" destOrd="0" presId="urn:microsoft.com/office/officeart/2016/7/layout/RoundedRectangleTimeline"/>
    <dgm:cxn modelId="{B4C3724B-849A-4F80-8698-31174C54CEA4}" type="presParOf" srcId="{6779CB7A-35B5-44B5-9DFF-E87F1B993625}" destId="{94FB0188-E55B-4468-9043-A98C2111248D}" srcOrd="3" destOrd="0" presId="urn:microsoft.com/office/officeart/2016/7/layout/RoundedRectangleTimeline"/>
    <dgm:cxn modelId="{F9FD942E-8605-4679-B705-37FF670D4B12}" type="presParOf" srcId="{6779CB7A-35B5-44B5-9DFF-E87F1B993625}" destId="{1CF4E967-DEA1-4FA6-A9DC-E4856095CBC2}" srcOrd="4" destOrd="0" presId="urn:microsoft.com/office/officeart/2016/7/layout/RoundedRectangleTimeline"/>
    <dgm:cxn modelId="{C75470E2-06B5-4485-9867-AE418295646F}" type="presParOf" srcId="{AB52B3CC-6563-466D-BFC3-9B6B5AFA0881}" destId="{ED9F08C1-7145-4591-BD90-4175C94D1597}" srcOrd="5" destOrd="0" presId="urn:microsoft.com/office/officeart/2016/7/layout/RoundedRectangleTimeline"/>
    <dgm:cxn modelId="{E27AF2C1-504F-40C2-9A5D-C9D0F1413766}" type="presParOf" srcId="{AB52B3CC-6563-466D-BFC3-9B6B5AFA0881}" destId="{FFA860AC-EFC5-4D08-A313-D4CC5F5D59BE}" srcOrd="6" destOrd="0" presId="urn:microsoft.com/office/officeart/2016/7/layout/RoundedRectangleTimeline"/>
    <dgm:cxn modelId="{04BC7F58-FFB1-43FF-9AE8-07AD3FEA6E4D}" type="presParOf" srcId="{FFA860AC-EFC5-4D08-A313-D4CC5F5D59BE}" destId="{AC923548-E78D-49B6-B1AC-7EC27F7A5E19}" srcOrd="0" destOrd="0" presId="urn:microsoft.com/office/officeart/2016/7/layout/RoundedRectangleTimeline"/>
    <dgm:cxn modelId="{E88C4354-C023-4F1C-853C-81607E174866}" type="presParOf" srcId="{FFA860AC-EFC5-4D08-A313-D4CC5F5D59BE}" destId="{E2C4E68E-58C6-430D-A4A7-1EA67CFA6AD4}" srcOrd="1" destOrd="0" presId="urn:microsoft.com/office/officeart/2016/7/layout/RoundedRectangleTimeline"/>
    <dgm:cxn modelId="{871D5941-A320-4865-BF09-19D68940F397}" type="presParOf" srcId="{FFA860AC-EFC5-4D08-A313-D4CC5F5D59BE}" destId="{6F8F8CFF-2F17-4206-A122-061C918B1EF4}" srcOrd="2" destOrd="0" presId="urn:microsoft.com/office/officeart/2016/7/layout/RoundedRectangleTimeline"/>
    <dgm:cxn modelId="{9FA2ACA6-1A14-4E46-9199-427BF90E259A}" type="presParOf" srcId="{FFA860AC-EFC5-4D08-A313-D4CC5F5D59BE}" destId="{FD41E8D7-D290-4D23-A215-30683337D5C7}" srcOrd="3" destOrd="0" presId="urn:microsoft.com/office/officeart/2016/7/layout/RoundedRectangleTimeline"/>
    <dgm:cxn modelId="{2A3F3EA7-D7D4-4B0D-9957-8568A1B5E503}" type="presParOf" srcId="{FFA860AC-EFC5-4D08-A313-D4CC5F5D59BE}" destId="{47AA5397-F7EE-4708-A313-52321EFAD544}" srcOrd="4" destOrd="0" presId="urn:microsoft.com/office/officeart/2016/7/layout/RoundedRectangleTimeline"/>
    <dgm:cxn modelId="{CE563261-2524-465E-ABA5-0B8F9A3779C3}" type="presParOf" srcId="{AB52B3CC-6563-466D-BFC3-9B6B5AFA0881}" destId="{267B5504-B042-493E-9FAA-826353D4EF21}" srcOrd="7" destOrd="0" presId="urn:microsoft.com/office/officeart/2016/7/layout/RoundedRectangleTimeline"/>
    <dgm:cxn modelId="{433A1D63-B7DA-485C-960D-74FDA872BE10}" type="presParOf" srcId="{AB52B3CC-6563-466D-BFC3-9B6B5AFA0881}" destId="{16EBA40B-8F48-4971-92EA-9D02975B24C1}" srcOrd="8" destOrd="0" presId="urn:microsoft.com/office/officeart/2016/7/layout/RoundedRectangleTimeline"/>
    <dgm:cxn modelId="{2D5333BC-2FE9-4B43-992A-C95B7DCAA5AF}" type="presParOf" srcId="{16EBA40B-8F48-4971-92EA-9D02975B24C1}" destId="{A0EC7EAA-BB39-47E9-82FE-F2625D109062}" srcOrd="0" destOrd="0" presId="urn:microsoft.com/office/officeart/2016/7/layout/RoundedRectangleTimeline"/>
    <dgm:cxn modelId="{F96190C2-AAE1-46B6-A924-CB25E482376A}" type="presParOf" srcId="{16EBA40B-8F48-4971-92EA-9D02975B24C1}" destId="{02FC9E37-FEB3-45ED-B158-F2A3BB4E59E3}" srcOrd="1" destOrd="0" presId="urn:microsoft.com/office/officeart/2016/7/layout/RoundedRectangleTimeline"/>
    <dgm:cxn modelId="{D863A795-8044-46F2-88D1-C59762CC473F}" type="presParOf" srcId="{16EBA40B-8F48-4971-92EA-9D02975B24C1}" destId="{AD44A897-AACD-4654-8CBE-5DED341F6D2D}" srcOrd="2" destOrd="0" presId="urn:microsoft.com/office/officeart/2016/7/layout/RoundedRectangleTimeline"/>
    <dgm:cxn modelId="{DA1817AA-EF9B-48F2-898D-352CF0602C6D}" type="presParOf" srcId="{16EBA40B-8F48-4971-92EA-9D02975B24C1}" destId="{5785C254-0045-44F0-95E2-C901CD8DD4BA}" srcOrd="3" destOrd="0" presId="urn:microsoft.com/office/officeart/2016/7/layout/RoundedRectangleTimeline"/>
    <dgm:cxn modelId="{A122002F-820D-4927-BEF2-E812F1368A5C}" type="presParOf" srcId="{16EBA40B-8F48-4971-92EA-9D02975B24C1}" destId="{B8D27149-1C1C-4EA6-B975-A8A1B367D8AF}" srcOrd="4" destOrd="0" presId="urn:microsoft.com/office/officeart/2016/7/layout/RoundedRectangleTimeline"/>
    <dgm:cxn modelId="{2F0A0E44-4E55-4CCE-9A57-07A18100E3B3}" type="presParOf" srcId="{AB52B3CC-6563-466D-BFC3-9B6B5AFA0881}" destId="{E1AAB631-6CEB-4670-BC42-487DC3409BE4}" srcOrd="9" destOrd="0" presId="urn:microsoft.com/office/officeart/2016/7/layout/RoundedRectangleTimeline"/>
    <dgm:cxn modelId="{B7958C71-8E23-49F7-9BCA-2BE7CFB09FC4}" type="presParOf" srcId="{AB52B3CC-6563-466D-BFC3-9B6B5AFA0881}" destId="{927E84C4-EC2B-484C-9464-FA7D25B07537}" srcOrd="10" destOrd="0" presId="urn:microsoft.com/office/officeart/2016/7/layout/RoundedRectangleTimeline"/>
    <dgm:cxn modelId="{D5654469-939F-417B-8CE6-7181A7208113}" type="presParOf" srcId="{927E84C4-EC2B-484C-9464-FA7D25B07537}" destId="{AC554FF9-4409-4D3B-94EA-99384EBDF669}" srcOrd="0" destOrd="0" presId="urn:microsoft.com/office/officeart/2016/7/layout/RoundedRectangleTimeline"/>
    <dgm:cxn modelId="{BA9F2FDC-08A7-4587-BDC4-E574BB2EC1E7}" type="presParOf" srcId="{927E84C4-EC2B-484C-9464-FA7D25B07537}" destId="{8FCF427C-24D8-4BF0-A24C-3B77E0FAEE13}" srcOrd="1" destOrd="0" presId="urn:microsoft.com/office/officeart/2016/7/layout/RoundedRectangleTimeline"/>
    <dgm:cxn modelId="{C5F2A893-2DC2-4E36-B5EA-D56993E1C796}" type="presParOf" srcId="{927E84C4-EC2B-484C-9464-FA7D25B07537}" destId="{50C84B8C-A21A-4719-A78E-4F899E06632C}" srcOrd="2" destOrd="0" presId="urn:microsoft.com/office/officeart/2016/7/layout/RoundedRectangleTimeline"/>
    <dgm:cxn modelId="{1D230EF5-EA1E-4142-BCD8-4959F6D3D412}" type="presParOf" srcId="{927E84C4-EC2B-484C-9464-FA7D25B07537}" destId="{D29A123F-A411-456E-81AA-DCA5D3F787E7}" srcOrd="3" destOrd="0" presId="urn:microsoft.com/office/officeart/2016/7/layout/RoundedRectangleTimeline"/>
    <dgm:cxn modelId="{15B4B373-9B87-45C4-9240-6E0999D43E27}" type="presParOf" srcId="{927E84C4-EC2B-484C-9464-FA7D25B07537}" destId="{DCC6267C-2894-4BAF-ADBF-465271024546}" srcOrd="4" destOrd="0" presId="urn:microsoft.com/office/officeart/2016/7/layout/RoundedRectangleTimelin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11038AE-9DA2-46CD-8854-64A47B2352CC}">
      <dsp:nvSpPr>
        <dsp:cNvPr id="0" name=""/>
        <dsp:cNvSpPr/>
      </dsp:nvSpPr>
      <dsp:spPr>
        <a:xfrm rot="16200000">
          <a:off x="1131574" y="1644445"/>
          <a:ext cx="494338" cy="1654492"/>
        </a:xfrm>
        <a:prstGeom prst="round2SameRect">
          <a:avLst/>
        </a:prstGeom>
        <a:solidFill>
          <a:schemeClr val="accent1">
            <a:shade val="80000"/>
            <a:hueOff val="0"/>
            <a:satOff val="0"/>
            <a:lumOff val="0"/>
            <a:alphaOff val="0"/>
          </a:schemeClr>
        </a:solidFill>
        <a:ln w="22225" cap="rnd"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1">
          <a:noAutofit/>
        </a:bodyPr>
        <a:lstStyle/>
        <a:p>
          <a:pPr marL="0" lvl="0" indent="0" algn="ctr" defTabSz="666750">
            <a:lnSpc>
              <a:spcPct val="90000"/>
            </a:lnSpc>
            <a:spcBef>
              <a:spcPct val="0"/>
            </a:spcBef>
            <a:spcAft>
              <a:spcPct val="35000"/>
            </a:spcAft>
            <a:buNone/>
          </a:pPr>
          <a:r>
            <a:rPr lang="en-US" sz="1500" kern="1200" dirty="0"/>
            <a:t>Background</a:t>
          </a:r>
        </a:p>
      </dsp:txBody>
      <dsp:txXfrm rot="5400000">
        <a:off x="575629" y="2248654"/>
        <a:ext cx="1630360" cy="446074"/>
      </dsp:txXfrm>
    </dsp:sp>
    <dsp:sp modelId="{AC3EC9F3-C38D-44F6-A784-2D170E6F9BE0}">
      <dsp:nvSpPr>
        <dsp:cNvPr id="0" name=""/>
        <dsp:cNvSpPr/>
      </dsp:nvSpPr>
      <dsp:spPr>
        <a:xfrm>
          <a:off x="0" y="0"/>
          <a:ext cx="2757487" cy="1730184"/>
        </a:xfrm>
        <a:prstGeom prst="rect">
          <a:avLst/>
        </a:prstGeom>
        <a:noFill/>
        <a:ln>
          <a:noFill/>
        </a:ln>
        <a:effectLst/>
      </dsp:spPr>
      <dsp:style>
        <a:lnRef idx="0">
          <a:scrgbClr r="0" g="0" b="0"/>
        </a:lnRef>
        <a:fillRef idx="0">
          <a:scrgbClr r="0" g="0" b="0"/>
        </a:fillRef>
        <a:effectRef idx="0">
          <a:scrgbClr r="0" g="0" b="0"/>
        </a:effectRef>
        <a:fontRef idx="minor"/>
      </dsp:style>
    </dsp:sp>
    <dsp:sp modelId="{6DB5753B-5242-4416-B6E5-F7851149238C}">
      <dsp:nvSpPr>
        <dsp:cNvPr id="0" name=""/>
        <dsp:cNvSpPr/>
      </dsp:nvSpPr>
      <dsp:spPr>
        <a:xfrm>
          <a:off x="1378743" y="1829052"/>
          <a:ext cx="0" cy="395470"/>
        </a:xfrm>
        <a:prstGeom prst="line">
          <a:avLst/>
        </a:prstGeom>
        <a:noFill/>
        <a:ln w="12700" cap="rnd" cmpd="sng" algn="ctr">
          <a:solidFill>
            <a:schemeClr val="accent1">
              <a:shade val="90000"/>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93906847-CA50-4F81-99A9-CC8BBD4FB922}">
      <dsp:nvSpPr>
        <dsp:cNvPr id="0" name=""/>
        <dsp:cNvSpPr/>
      </dsp:nvSpPr>
      <dsp:spPr>
        <a:xfrm>
          <a:off x="1329309" y="1730184"/>
          <a:ext cx="98867" cy="98867"/>
        </a:xfrm>
        <a:prstGeom prst="ellipse">
          <a:avLst/>
        </a:prstGeom>
        <a:solidFill>
          <a:schemeClr val="accent1">
            <a:shade val="80000"/>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928EFF2-F3CB-4CFE-A96E-678DF7934287}">
      <dsp:nvSpPr>
        <dsp:cNvPr id="0" name=""/>
        <dsp:cNvSpPr/>
      </dsp:nvSpPr>
      <dsp:spPr>
        <a:xfrm>
          <a:off x="2205990" y="2224522"/>
          <a:ext cx="1654492" cy="494338"/>
        </a:xfrm>
        <a:prstGeom prst="rect">
          <a:avLst/>
        </a:prstGeom>
        <a:solidFill>
          <a:schemeClr val="accent1">
            <a:shade val="80000"/>
            <a:hueOff val="89238"/>
            <a:satOff val="-1812"/>
            <a:lumOff val="6135"/>
            <a:alphaOff val="0"/>
          </a:schemeClr>
        </a:solidFill>
        <a:ln w="22225" cap="rnd" cmpd="sng" algn="ctr">
          <a:solidFill>
            <a:schemeClr val="accent1">
              <a:shade val="80000"/>
              <a:hueOff val="89238"/>
              <a:satOff val="-1812"/>
              <a:lumOff val="6135"/>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1">
          <a:noAutofit/>
        </a:bodyPr>
        <a:lstStyle/>
        <a:p>
          <a:pPr marL="0" lvl="0" indent="0" algn="ctr" defTabSz="666750">
            <a:lnSpc>
              <a:spcPct val="90000"/>
            </a:lnSpc>
            <a:spcBef>
              <a:spcPct val="0"/>
            </a:spcBef>
            <a:spcAft>
              <a:spcPct val="35000"/>
            </a:spcAft>
            <a:buNone/>
          </a:pPr>
          <a:r>
            <a:rPr lang="en-US" sz="1500" kern="1200" dirty="0" err="1"/>
            <a:t>Bcvbcbv</a:t>
          </a:r>
          <a:endParaRPr lang="en-US" sz="1500" kern="1200" dirty="0"/>
        </a:p>
      </dsp:txBody>
      <dsp:txXfrm>
        <a:off x="2205990" y="2224522"/>
        <a:ext cx="1654492" cy="494338"/>
      </dsp:txXfrm>
    </dsp:sp>
    <dsp:sp modelId="{41770D74-C77B-4EDD-8144-E503A647F90B}">
      <dsp:nvSpPr>
        <dsp:cNvPr id="0" name=""/>
        <dsp:cNvSpPr/>
      </dsp:nvSpPr>
      <dsp:spPr>
        <a:xfrm>
          <a:off x="1654492" y="3213199"/>
          <a:ext cx="2757487" cy="1730184"/>
        </a:xfrm>
        <a:prstGeom prst="rect">
          <a:avLst/>
        </a:prstGeom>
        <a:noFill/>
        <a:ln>
          <a:noFill/>
        </a:ln>
        <a:effectLst/>
      </dsp:spPr>
      <dsp:style>
        <a:lnRef idx="0">
          <a:scrgbClr r="0" g="0" b="0"/>
        </a:lnRef>
        <a:fillRef idx="0">
          <a:scrgbClr r="0" g="0" b="0"/>
        </a:fillRef>
        <a:effectRef idx="0">
          <a:scrgbClr r="0" g="0" b="0"/>
        </a:effectRef>
        <a:fontRef idx="minor"/>
      </dsp:style>
    </dsp:sp>
    <dsp:sp modelId="{9424135D-D70D-47BA-A021-480EEC183BC3}">
      <dsp:nvSpPr>
        <dsp:cNvPr id="0" name=""/>
        <dsp:cNvSpPr/>
      </dsp:nvSpPr>
      <dsp:spPr>
        <a:xfrm>
          <a:off x="3033236" y="2718861"/>
          <a:ext cx="0" cy="395470"/>
        </a:xfrm>
        <a:prstGeom prst="line">
          <a:avLst/>
        </a:prstGeom>
        <a:noFill/>
        <a:ln w="12700" cap="rnd" cmpd="sng" algn="ctr">
          <a:solidFill>
            <a:schemeClr val="accent1">
              <a:shade val="90000"/>
              <a:hueOff val="89242"/>
              <a:satOff val="-1720"/>
              <a:lumOff val="5625"/>
              <a:alphaOff val="0"/>
            </a:schemeClr>
          </a:solidFill>
          <a:prstDash val="dash"/>
        </a:ln>
        <a:effectLst/>
      </dsp:spPr>
      <dsp:style>
        <a:lnRef idx="1">
          <a:scrgbClr r="0" g="0" b="0"/>
        </a:lnRef>
        <a:fillRef idx="0">
          <a:scrgbClr r="0" g="0" b="0"/>
        </a:fillRef>
        <a:effectRef idx="0">
          <a:scrgbClr r="0" g="0" b="0"/>
        </a:effectRef>
        <a:fontRef idx="minor"/>
      </dsp:style>
    </dsp:sp>
    <dsp:sp modelId="{F75473A3-F62F-4822-91A8-26FC50B14241}">
      <dsp:nvSpPr>
        <dsp:cNvPr id="0" name=""/>
        <dsp:cNvSpPr/>
      </dsp:nvSpPr>
      <dsp:spPr>
        <a:xfrm>
          <a:off x="2983802" y="3114331"/>
          <a:ext cx="98867" cy="98867"/>
        </a:xfrm>
        <a:prstGeom prst="ellipse">
          <a:avLst/>
        </a:prstGeom>
        <a:solidFill>
          <a:schemeClr val="accent1">
            <a:shade val="80000"/>
            <a:hueOff val="89238"/>
            <a:satOff val="-1812"/>
            <a:lumOff val="6135"/>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2BF5512-CBAF-43F3-91C7-F8D882F41244}">
      <dsp:nvSpPr>
        <dsp:cNvPr id="0" name=""/>
        <dsp:cNvSpPr/>
      </dsp:nvSpPr>
      <dsp:spPr>
        <a:xfrm>
          <a:off x="3860482" y="2224522"/>
          <a:ext cx="1654492" cy="494338"/>
        </a:xfrm>
        <a:prstGeom prst="rect">
          <a:avLst/>
        </a:prstGeom>
        <a:solidFill>
          <a:schemeClr val="accent1">
            <a:shade val="80000"/>
            <a:hueOff val="178477"/>
            <a:satOff val="-3623"/>
            <a:lumOff val="12271"/>
            <a:alphaOff val="0"/>
          </a:schemeClr>
        </a:solidFill>
        <a:ln w="22225" cap="rnd" cmpd="sng" algn="ctr">
          <a:solidFill>
            <a:schemeClr val="accent1">
              <a:shade val="80000"/>
              <a:hueOff val="178477"/>
              <a:satOff val="-3623"/>
              <a:lumOff val="12271"/>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1">
          <a:noAutofit/>
        </a:bodyPr>
        <a:lstStyle/>
        <a:p>
          <a:pPr marL="0" lvl="0" indent="0" algn="ctr" defTabSz="666750">
            <a:lnSpc>
              <a:spcPct val="90000"/>
            </a:lnSpc>
            <a:spcBef>
              <a:spcPct val="0"/>
            </a:spcBef>
            <a:spcAft>
              <a:spcPct val="35000"/>
            </a:spcAft>
            <a:buNone/>
          </a:pPr>
          <a:r>
            <a:rPr lang="en-US" sz="1500" kern="1200" dirty="0" err="1"/>
            <a:t>Bcvbcv</a:t>
          </a:r>
          <a:endParaRPr lang="en-US" sz="1500" kern="1200" dirty="0"/>
        </a:p>
      </dsp:txBody>
      <dsp:txXfrm>
        <a:off x="3860482" y="2224522"/>
        <a:ext cx="1654492" cy="494338"/>
      </dsp:txXfrm>
    </dsp:sp>
    <dsp:sp modelId="{7E70880A-2916-43D5-A88A-E42F61BC020A}">
      <dsp:nvSpPr>
        <dsp:cNvPr id="0" name=""/>
        <dsp:cNvSpPr/>
      </dsp:nvSpPr>
      <dsp:spPr>
        <a:xfrm>
          <a:off x="3308985" y="0"/>
          <a:ext cx="2757487" cy="1730184"/>
        </a:xfrm>
        <a:prstGeom prst="rect">
          <a:avLst/>
        </a:prstGeom>
        <a:noFill/>
        <a:ln>
          <a:noFill/>
        </a:ln>
        <a:effectLst/>
      </dsp:spPr>
      <dsp:style>
        <a:lnRef idx="0">
          <a:scrgbClr r="0" g="0" b="0"/>
        </a:lnRef>
        <a:fillRef idx="0">
          <a:scrgbClr r="0" g="0" b="0"/>
        </a:fillRef>
        <a:effectRef idx="0">
          <a:scrgbClr r="0" g="0" b="0"/>
        </a:effectRef>
        <a:fontRef idx="minor"/>
      </dsp:style>
    </dsp:sp>
    <dsp:sp modelId="{D2EE309A-75D8-4695-A9FE-6EB7F36CDCF4}">
      <dsp:nvSpPr>
        <dsp:cNvPr id="0" name=""/>
        <dsp:cNvSpPr/>
      </dsp:nvSpPr>
      <dsp:spPr>
        <a:xfrm>
          <a:off x="4687728" y="1829052"/>
          <a:ext cx="0" cy="395470"/>
        </a:xfrm>
        <a:prstGeom prst="line">
          <a:avLst/>
        </a:prstGeom>
        <a:noFill/>
        <a:ln w="12700" cap="rnd" cmpd="sng" algn="ctr">
          <a:solidFill>
            <a:schemeClr val="accent1">
              <a:shade val="90000"/>
              <a:hueOff val="178485"/>
              <a:satOff val="-3441"/>
              <a:lumOff val="11250"/>
              <a:alphaOff val="0"/>
            </a:schemeClr>
          </a:solidFill>
          <a:prstDash val="dash"/>
        </a:ln>
        <a:effectLst/>
      </dsp:spPr>
      <dsp:style>
        <a:lnRef idx="1">
          <a:scrgbClr r="0" g="0" b="0"/>
        </a:lnRef>
        <a:fillRef idx="0">
          <a:scrgbClr r="0" g="0" b="0"/>
        </a:fillRef>
        <a:effectRef idx="0">
          <a:scrgbClr r="0" g="0" b="0"/>
        </a:effectRef>
        <a:fontRef idx="minor"/>
      </dsp:style>
    </dsp:sp>
    <dsp:sp modelId="{94FB0188-E55B-4468-9043-A98C2111248D}">
      <dsp:nvSpPr>
        <dsp:cNvPr id="0" name=""/>
        <dsp:cNvSpPr/>
      </dsp:nvSpPr>
      <dsp:spPr>
        <a:xfrm>
          <a:off x="4638294" y="1730184"/>
          <a:ext cx="98867" cy="98867"/>
        </a:xfrm>
        <a:prstGeom prst="ellipse">
          <a:avLst/>
        </a:prstGeom>
        <a:solidFill>
          <a:schemeClr val="accent1">
            <a:shade val="80000"/>
            <a:hueOff val="178477"/>
            <a:satOff val="-3623"/>
            <a:lumOff val="12271"/>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C923548-E78D-49B6-B1AC-7EC27F7A5E19}">
      <dsp:nvSpPr>
        <dsp:cNvPr id="0" name=""/>
        <dsp:cNvSpPr/>
      </dsp:nvSpPr>
      <dsp:spPr>
        <a:xfrm>
          <a:off x="5514975" y="2224522"/>
          <a:ext cx="1654492" cy="494338"/>
        </a:xfrm>
        <a:prstGeom prst="rect">
          <a:avLst/>
        </a:prstGeom>
        <a:solidFill>
          <a:schemeClr val="accent1">
            <a:shade val="80000"/>
            <a:hueOff val="267715"/>
            <a:satOff val="-5435"/>
            <a:lumOff val="18406"/>
            <a:alphaOff val="0"/>
          </a:schemeClr>
        </a:solidFill>
        <a:ln w="22225" cap="rnd" cmpd="sng" algn="ctr">
          <a:solidFill>
            <a:schemeClr val="accent1">
              <a:shade val="80000"/>
              <a:hueOff val="267715"/>
              <a:satOff val="-5435"/>
              <a:lumOff val="18406"/>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1">
          <a:noAutofit/>
        </a:bodyPr>
        <a:lstStyle/>
        <a:p>
          <a:pPr marL="0" lvl="0" indent="0" algn="ctr" defTabSz="666750">
            <a:lnSpc>
              <a:spcPct val="90000"/>
            </a:lnSpc>
            <a:spcBef>
              <a:spcPct val="0"/>
            </a:spcBef>
            <a:spcAft>
              <a:spcPct val="35000"/>
            </a:spcAft>
            <a:buNone/>
          </a:pPr>
          <a:r>
            <a:rPr lang="en-US" sz="1500" kern="1200" dirty="0" err="1"/>
            <a:t>Bcvbcb</a:t>
          </a:r>
          <a:endParaRPr lang="en-US" sz="1500" kern="1200" dirty="0"/>
        </a:p>
      </dsp:txBody>
      <dsp:txXfrm>
        <a:off x="5514975" y="2224522"/>
        <a:ext cx="1654492" cy="494338"/>
      </dsp:txXfrm>
    </dsp:sp>
    <dsp:sp modelId="{E2C4E68E-58C6-430D-A4A7-1EA67CFA6AD4}">
      <dsp:nvSpPr>
        <dsp:cNvPr id="0" name=""/>
        <dsp:cNvSpPr/>
      </dsp:nvSpPr>
      <dsp:spPr>
        <a:xfrm>
          <a:off x="4963477" y="3213199"/>
          <a:ext cx="2757487" cy="1730184"/>
        </a:xfrm>
        <a:prstGeom prst="rect">
          <a:avLst/>
        </a:prstGeom>
        <a:noFill/>
        <a:ln>
          <a:noFill/>
        </a:ln>
        <a:effectLst/>
      </dsp:spPr>
      <dsp:style>
        <a:lnRef idx="0">
          <a:scrgbClr r="0" g="0" b="0"/>
        </a:lnRef>
        <a:fillRef idx="0">
          <a:scrgbClr r="0" g="0" b="0"/>
        </a:fillRef>
        <a:effectRef idx="0">
          <a:scrgbClr r="0" g="0" b="0"/>
        </a:effectRef>
        <a:fontRef idx="minor"/>
      </dsp:style>
    </dsp:sp>
    <dsp:sp modelId="{6F8F8CFF-2F17-4206-A122-061C918B1EF4}">
      <dsp:nvSpPr>
        <dsp:cNvPr id="0" name=""/>
        <dsp:cNvSpPr/>
      </dsp:nvSpPr>
      <dsp:spPr>
        <a:xfrm>
          <a:off x="6342221" y="2718861"/>
          <a:ext cx="0" cy="395470"/>
        </a:xfrm>
        <a:prstGeom prst="line">
          <a:avLst/>
        </a:prstGeom>
        <a:noFill/>
        <a:ln w="12700" cap="rnd" cmpd="sng" algn="ctr">
          <a:solidFill>
            <a:schemeClr val="accent1">
              <a:shade val="90000"/>
              <a:hueOff val="267727"/>
              <a:satOff val="-5161"/>
              <a:lumOff val="16874"/>
              <a:alphaOff val="0"/>
            </a:schemeClr>
          </a:solidFill>
          <a:prstDash val="dash"/>
        </a:ln>
        <a:effectLst/>
      </dsp:spPr>
      <dsp:style>
        <a:lnRef idx="1">
          <a:scrgbClr r="0" g="0" b="0"/>
        </a:lnRef>
        <a:fillRef idx="0">
          <a:scrgbClr r="0" g="0" b="0"/>
        </a:fillRef>
        <a:effectRef idx="0">
          <a:scrgbClr r="0" g="0" b="0"/>
        </a:effectRef>
        <a:fontRef idx="minor"/>
      </dsp:style>
    </dsp:sp>
    <dsp:sp modelId="{FD41E8D7-D290-4D23-A215-30683337D5C7}">
      <dsp:nvSpPr>
        <dsp:cNvPr id="0" name=""/>
        <dsp:cNvSpPr/>
      </dsp:nvSpPr>
      <dsp:spPr>
        <a:xfrm>
          <a:off x="6292787" y="3114331"/>
          <a:ext cx="98867" cy="98867"/>
        </a:xfrm>
        <a:prstGeom prst="ellipse">
          <a:avLst/>
        </a:prstGeom>
        <a:solidFill>
          <a:schemeClr val="accent1">
            <a:shade val="80000"/>
            <a:hueOff val="267715"/>
            <a:satOff val="-5435"/>
            <a:lumOff val="18406"/>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0EC7EAA-BB39-47E9-82FE-F2625D109062}">
      <dsp:nvSpPr>
        <dsp:cNvPr id="0" name=""/>
        <dsp:cNvSpPr/>
      </dsp:nvSpPr>
      <dsp:spPr>
        <a:xfrm>
          <a:off x="7169467" y="2224522"/>
          <a:ext cx="1654492" cy="494338"/>
        </a:xfrm>
        <a:prstGeom prst="rect">
          <a:avLst/>
        </a:prstGeom>
        <a:solidFill>
          <a:schemeClr val="accent1">
            <a:shade val="80000"/>
            <a:hueOff val="356953"/>
            <a:satOff val="-7246"/>
            <a:lumOff val="24542"/>
            <a:alphaOff val="0"/>
          </a:schemeClr>
        </a:solidFill>
        <a:ln w="22225" cap="rnd" cmpd="sng" algn="ctr">
          <a:solidFill>
            <a:schemeClr val="accent1">
              <a:shade val="80000"/>
              <a:hueOff val="356953"/>
              <a:satOff val="-7246"/>
              <a:lumOff val="24542"/>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1">
          <a:noAutofit/>
        </a:bodyPr>
        <a:lstStyle/>
        <a:p>
          <a:pPr marL="0" lvl="0" indent="0" algn="ctr" defTabSz="666750">
            <a:lnSpc>
              <a:spcPct val="90000"/>
            </a:lnSpc>
            <a:spcBef>
              <a:spcPct val="0"/>
            </a:spcBef>
            <a:spcAft>
              <a:spcPct val="35000"/>
            </a:spcAft>
            <a:buNone/>
          </a:pPr>
          <a:r>
            <a:rPr lang="en-US" sz="1500" kern="1200" dirty="0" err="1"/>
            <a:t>Bcvcbvc</a:t>
          </a:r>
          <a:endParaRPr lang="en-US" sz="1500" kern="1200" dirty="0"/>
        </a:p>
      </dsp:txBody>
      <dsp:txXfrm>
        <a:off x="7169467" y="2224522"/>
        <a:ext cx="1654492" cy="494338"/>
      </dsp:txXfrm>
    </dsp:sp>
    <dsp:sp modelId="{02FC9E37-FEB3-45ED-B158-F2A3BB4E59E3}">
      <dsp:nvSpPr>
        <dsp:cNvPr id="0" name=""/>
        <dsp:cNvSpPr/>
      </dsp:nvSpPr>
      <dsp:spPr>
        <a:xfrm>
          <a:off x="6617969" y="0"/>
          <a:ext cx="2757487" cy="1730184"/>
        </a:xfrm>
        <a:prstGeom prst="rect">
          <a:avLst/>
        </a:prstGeom>
        <a:noFill/>
        <a:ln>
          <a:noFill/>
        </a:ln>
        <a:effectLst/>
      </dsp:spPr>
      <dsp:style>
        <a:lnRef idx="0">
          <a:scrgbClr r="0" g="0" b="0"/>
        </a:lnRef>
        <a:fillRef idx="0">
          <a:scrgbClr r="0" g="0" b="0"/>
        </a:fillRef>
        <a:effectRef idx="0">
          <a:scrgbClr r="0" g="0" b="0"/>
        </a:effectRef>
        <a:fontRef idx="minor"/>
      </dsp:style>
    </dsp:sp>
    <dsp:sp modelId="{AD44A897-AACD-4654-8CBE-5DED341F6D2D}">
      <dsp:nvSpPr>
        <dsp:cNvPr id="0" name=""/>
        <dsp:cNvSpPr/>
      </dsp:nvSpPr>
      <dsp:spPr>
        <a:xfrm>
          <a:off x="7996713" y="1829052"/>
          <a:ext cx="0" cy="395470"/>
        </a:xfrm>
        <a:prstGeom prst="line">
          <a:avLst/>
        </a:prstGeom>
        <a:noFill/>
        <a:ln w="12700" cap="rnd" cmpd="sng" algn="ctr">
          <a:solidFill>
            <a:schemeClr val="accent1">
              <a:shade val="90000"/>
              <a:hueOff val="356969"/>
              <a:satOff val="-6882"/>
              <a:lumOff val="22499"/>
              <a:alphaOff val="0"/>
            </a:schemeClr>
          </a:solidFill>
          <a:prstDash val="dash"/>
        </a:ln>
        <a:effectLst/>
      </dsp:spPr>
      <dsp:style>
        <a:lnRef idx="1">
          <a:scrgbClr r="0" g="0" b="0"/>
        </a:lnRef>
        <a:fillRef idx="0">
          <a:scrgbClr r="0" g="0" b="0"/>
        </a:fillRef>
        <a:effectRef idx="0">
          <a:scrgbClr r="0" g="0" b="0"/>
        </a:effectRef>
        <a:fontRef idx="minor"/>
      </dsp:style>
    </dsp:sp>
    <dsp:sp modelId="{5785C254-0045-44F0-95E2-C901CD8DD4BA}">
      <dsp:nvSpPr>
        <dsp:cNvPr id="0" name=""/>
        <dsp:cNvSpPr/>
      </dsp:nvSpPr>
      <dsp:spPr>
        <a:xfrm>
          <a:off x="7947279" y="1730184"/>
          <a:ext cx="98867" cy="98867"/>
        </a:xfrm>
        <a:prstGeom prst="ellipse">
          <a:avLst/>
        </a:prstGeom>
        <a:solidFill>
          <a:schemeClr val="accent1">
            <a:shade val="80000"/>
            <a:hueOff val="356953"/>
            <a:satOff val="-7246"/>
            <a:lumOff val="24542"/>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C554FF9-4409-4D3B-94EA-99384EBDF669}">
      <dsp:nvSpPr>
        <dsp:cNvPr id="0" name=""/>
        <dsp:cNvSpPr/>
      </dsp:nvSpPr>
      <dsp:spPr>
        <a:xfrm rot="5400000">
          <a:off x="9404037" y="1644445"/>
          <a:ext cx="494338" cy="1654492"/>
        </a:xfrm>
        <a:prstGeom prst="round2SameRect">
          <a:avLst/>
        </a:prstGeom>
        <a:solidFill>
          <a:schemeClr val="accent1">
            <a:shade val="80000"/>
            <a:hueOff val="446191"/>
            <a:satOff val="-9058"/>
            <a:lumOff val="30677"/>
            <a:alphaOff val="0"/>
          </a:schemeClr>
        </a:solidFill>
        <a:ln w="22225" cap="rnd" cmpd="sng" algn="ctr">
          <a:solidFill>
            <a:schemeClr val="accent1">
              <a:shade val="80000"/>
              <a:hueOff val="446191"/>
              <a:satOff val="-9058"/>
              <a:lumOff val="30677"/>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1">
          <a:noAutofit/>
        </a:bodyPr>
        <a:lstStyle/>
        <a:p>
          <a:pPr marL="0" lvl="0" indent="0" algn="ctr" defTabSz="666750">
            <a:lnSpc>
              <a:spcPct val="90000"/>
            </a:lnSpc>
            <a:spcBef>
              <a:spcPct val="0"/>
            </a:spcBef>
            <a:spcAft>
              <a:spcPct val="35000"/>
            </a:spcAft>
            <a:buNone/>
          </a:pPr>
          <a:r>
            <a:rPr lang="en-US" sz="1500" kern="1200" dirty="0" err="1"/>
            <a:t>cbvbcb</a:t>
          </a:r>
          <a:endParaRPr lang="en-US" sz="1500" kern="1200" dirty="0"/>
        </a:p>
      </dsp:txBody>
      <dsp:txXfrm rot="-5400000">
        <a:off x="8823960" y="2248654"/>
        <a:ext cx="1630360" cy="446074"/>
      </dsp:txXfrm>
    </dsp:sp>
    <dsp:sp modelId="{8FCF427C-24D8-4BF0-A24C-3B77E0FAEE13}">
      <dsp:nvSpPr>
        <dsp:cNvPr id="0" name=""/>
        <dsp:cNvSpPr/>
      </dsp:nvSpPr>
      <dsp:spPr>
        <a:xfrm>
          <a:off x="8272462" y="3213199"/>
          <a:ext cx="2757487" cy="1730184"/>
        </a:xfrm>
        <a:prstGeom prst="rect">
          <a:avLst/>
        </a:prstGeom>
        <a:noFill/>
        <a:ln>
          <a:noFill/>
        </a:ln>
        <a:effectLst/>
      </dsp:spPr>
      <dsp:style>
        <a:lnRef idx="0">
          <a:scrgbClr r="0" g="0" b="0"/>
        </a:lnRef>
        <a:fillRef idx="0">
          <a:scrgbClr r="0" g="0" b="0"/>
        </a:fillRef>
        <a:effectRef idx="0">
          <a:scrgbClr r="0" g="0" b="0"/>
        </a:effectRef>
        <a:fontRef idx="minor"/>
      </dsp:style>
    </dsp:sp>
    <dsp:sp modelId="{50C84B8C-A21A-4719-A78E-4F899E06632C}">
      <dsp:nvSpPr>
        <dsp:cNvPr id="0" name=""/>
        <dsp:cNvSpPr/>
      </dsp:nvSpPr>
      <dsp:spPr>
        <a:xfrm>
          <a:off x="9651206" y="2718861"/>
          <a:ext cx="0" cy="395470"/>
        </a:xfrm>
        <a:prstGeom prst="line">
          <a:avLst/>
        </a:prstGeom>
        <a:noFill/>
        <a:ln w="12700" cap="rnd" cmpd="sng" algn="ctr">
          <a:solidFill>
            <a:schemeClr val="accent1">
              <a:shade val="90000"/>
              <a:hueOff val="446212"/>
              <a:satOff val="-8602"/>
              <a:lumOff val="28124"/>
              <a:alphaOff val="0"/>
            </a:schemeClr>
          </a:solidFill>
          <a:prstDash val="dash"/>
        </a:ln>
        <a:effectLst/>
      </dsp:spPr>
      <dsp:style>
        <a:lnRef idx="1">
          <a:scrgbClr r="0" g="0" b="0"/>
        </a:lnRef>
        <a:fillRef idx="0">
          <a:scrgbClr r="0" g="0" b="0"/>
        </a:fillRef>
        <a:effectRef idx="0">
          <a:scrgbClr r="0" g="0" b="0"/>
        </a:effectRef>
        <a:fontRef idx="minor"/>
      </dsp:style>
    </dsp:sp>
    <dsp:sp modelId="{D29A123F-A411-456E-81AA-DCA5D3F787E7}">
      <dsp:nvSpPr>
        <dsp:cNvPr id="0" name=""/>
        <dsp:cNvSpPr/>
      </dsp:nvSpPr>
      <dsp:spPr>
        <a:xfrm>
          <a:off x="9601772" y="3114331"/>
          <a:ext cx="98867" cy="98867"/>
        </a:xfrm>
        <a:prstGeom prst="ellipse">
          <a:avLst/>
        </a:prstGeom>
        <a:solidFill>
          <a:schemeClr val="accent1">
            <a:shade val="80000"/>
            <a:hueOff val="446191"/>
            <a:satOff val="-9058"/>
            <a:lumOff val="30677"/>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6/7/layout/RoundedRectangleTimeline">
  <dgm:title val="Rounded Rectangle Timeline"/>
  <dgm:desc val="Use to show a list of events in chronological order. An invisible box contains the description while the date is shown in rectangles, except for the first and last node where the corners of the rectangle are rounded. It can display large amount of text and long descriptive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 val="18"/>
      <dgm:constr type="primFontSz" for="des" forName="Childtext" val="18"/>
      <dgm:constr type="primFontSz" for="des" forName="Childtext" refType="primFontSz" refFor="des" refForName="parent" op="lte"/>
      <dgm:constr type="w" for="ch" forName="composite" refType="w"/>
      <dgm:constr type="h" for="ch" forName="composite" refType="h"/>
      <dgm:constr type="w" for="ch" forName="spaceBetweenRectangles" refType="w" refFor="ch" refForName="composite" fact="-0.4"/>
      <dgm:constr type="w" for="ch" ptType="sibTrans" op="equ"/>
      <dgm:constr type="primFontSz" for="des" forName="parent" op="equ"/>
      <dgm:constr type="primFontSz" for="des" forName="Childtext" op="equ"/>
      <dgm:constr type="primFontSz" for="des" forName="parent1" val="18"/>
      <dgm:constr type="primFontSz" for="des" forName="Childtext1" val="18"/>
      <dgm:constr type="primFontSz" for="des" forName="Childtext1" refType="primFontSz" refFor="des" refForName="parent1" op="lte"/>
      <dgm:constr type="w" for="ch" forName="composite1" refType="w"/>
      <dgm:constr type="h" for="ch" forName="composite1" refType="h"/>
      <dgm:constr type="w" for="ch" forName="spaceBetweenRectangles1" refType="w" refFor="ch" refForName="composite1" fact="-0.4"/>
      <dgm:constr type="primFontSz" for="des" forName="parent1" op="equ"/>
      <dgm:constr type="primFontSz" for="des" forName="Childtext1" op="equ"/>
    </dgm:constrLst>
    <dgm:choose name="layoutByNodeCnt">
      <dgm:if name="twoOrLessNodes" axis="ch" ptType="node" func="cnt" op="lte" val="2">
        <dgm:forEach name="nodesForEach" axis="ch" ptType="node">
          <dgm:layoutNode name="composite">
            <dgm:alg type="composite"/>
            <dgm:shape xmlns:r="http://schemas.openxmlformats.org/officeDocument/2006/relationships" r:blip="">
              <dgm:adjLst/>
            </dgm:shape>
            <dgm:choose name="casesForFirstAndLastNode1">
              <dgm:if name="startNode1" axis="self" ptType="node" func="pos" op="equ" val="1">
                <dgm:choose name="removeLineWhenOnlyOneNode1">
                  <dgm:if name="ifOnlyOneNode1" axis="followSib" ptType="node" func="cnt" op="equ" val="0">
                    <dgm:constrLst>
                      <dgm:constr type="w" for="ch" forName="parent" refType="w" fact="0.95"/>
                      <dgm:constr type="l" for="ch" forName="parent" refType="w" fact="0.025"/>
                      <dgm:constr type="t" for="ch" forName="parent" refType="h" fact="0.45"/>
                      <dgm:constr type="h" for="ch" forName="parent" refType="h" fact="0.1"/>
                      <dgm:constr type="l" for="ch" forName="Childtext" refType="w" fact="0.025"/>
                      <dgm:constr type="w" for="ch" forName="Childtext" refType="w" fact="0.95"/>
                      <dgm:constr type="h" for="ch" forName="Childtext" refType="h" fact="0.35"/>
                      <dgm:constr type="w" for="ch" forName="ConnectLine"/>
                      <dgm:constr type="h" for="ch" forName="ConnectLine" refType="h" fact="0.08"/>
                      <dgm:constr type="t" for="ch" forName="ConnectLine" refType="h" fact="0.37"/>
                      <dgm:constr type="ctrX" for="ch" forName="ConnectLine" refType="w" fact="0.5"/>
                      <dgm:constr type="w" for="ch" forName="ConnectLineEnd" refType="h" fact="0.02"/>
                      <dgm:constr type="h" for="ch" forName="ConnectLineEnd" refType="h" fact="0.02"/>
                      <dgm:constr type="t" for="ch" forName="ConnectLineEnd" refType="h" fact="0.35"/>
                      <dgm:constr type="ctrX" for="ch" forName="ConnectLineEnd" refType="w" fact="0.5"/>
                      <dgm:constr type="w" for="ch" forName="EmptyPane" refType="w"/>
                      <dgm:constr type="t" for="ch" forName="EmptyPane" refType="h" fact="0.55"/>
                      <dgm:constr type="h" for="ch" forName="EmptyPane" refType="h" fact="0.45"/>
                    </dgm:constrLst>
                  </dgm:if>
                  <dgm:else name="ifMoreThanOneNode1">
                    <dgm:constrLst>
                      <dgm:constr type="w" for="ch" forName="parent" refType="w" fact="0.6"/>
                      <dgm:constr type="l" for="ch" forName="parent" refType="w" fact="0.2"/>
                      <dgm:constr type="t" for="ch" forName="parent" refType="h" fact="0.45"/>
                      <dgm:constr type="h" for="ch" forName="parent" refType="h" fact="0.1"/>
                      <dgm:constr type="l" for="ch" forName="Childtext" refType="w" fact="0.2"/>
                      <dgm:constr type="w" for="ch" forName="Childtext" refType="w" fact="0.6"/>
                      <dgm:constr type="h" for="ch" forName="Childtext" refType="h" fact="0.35"/>
                      <dgm:constr type="w" for="ch" forName="ConnectLine"/>
                      <dgm:constr type="h" for="ch" forName="ConnectLine" refType="h" fact="0.08"/>
                      <dgm:constr type="t" for="ch" forName="ConnectLine" refType="h" fact="0.37"/>
                      <dgm:constr type="ctrX" for="ch" forName="ConnectLine" refType="w" fact="0.5"/>
                      <dgm:constr type="w" for="ch" forName="ConnectLineEnd" refType="h" fact="0.02"/>
                      <dgm:constr type="h" for="ch" forName="ConnectLineEnd" refType="h" fact="0.02"/>
                      <dgm:constr type="t" for="ch" forName="ConnectLineEnd" refType="h" fact="0.35"/>
                      <dgm:constr type="ctrX" for="ch" forName="ConnectLineEnd" refType="w" fact="0.5"/>
                      <dgm:constr type="w" for="ch" forName="EmptyPane" refType="w"/>
                      <dgm:constr type="t" for="ch" forName="EmptyPane" refType="h" fact="0.55"/>
                      <dgm:constr type="h" for="ch" forName="EmptyPane" refType="h" fact="0.45"/>
                    </dgm:constrLst>
                  </dgm:else>
                </dgm:choose>
              </dgm:if>
              <dgm:else name="notStartNode1">
                <dgm:constrLst>
                  <dgm:constr type="w" for="ch" forName="parent" refType="w" fact="0.6"/>
                  <dgm:constr type="l" for="ch" forName="parent" refType="w" fact="0.2"/>
                  <dgm:constr type="t" for="ch" forName="parent" refType="h" fact="0.45"/>
                  <dgm:constr type="h" for="ch" forName="parent" refType="h" fact="0.1"/>
                  <dgm:constr type="l" for="ch" forName="Childtext" refType="w" fact="0.2"/>
                  <dgm:constr type="w" for="ch" forName="Childtext" refType="w" fact="0.6"/>
                  <dgm:constr type="h" for="ch" forName="Childtext" refType="h" fact="0.35"/>
                  <dgm:constr type="t" for="ch" forName="Childtext" refType="h" fact="0.65"/>
                  <dgm:constr type="w" for="ch" forName="ConnectLine"/>
                  <dgm:constr type="h" for="ch" forName="ConnectLine" refType="h" fact="0.08"/>
                  <dgm:constr type="t" for="ch" forName="ConnectLine" refType="h" fact="0.55"/>
                  <dgm:constr type="ctrX" for="ch" forName="ConnectLine" refType="w" fact="0.5"/>
                  <dgm:constr type="w" for="ch" forName="ConnectLineEnd" refType="h" fact="0.02"/>
                  <dgm:constr type="h" for="ch" forName="ConnectLineEnd" refType="h" fact="0.02"/>
                  <dgm:constr type="b" for="ch" forName="ConnectLineEnd" refType="h" fact="0.65"/>
                  <dgm:constr type="ctrX" for="ch" forName="ConnectLineEnd" refType="w" fact="0.5"/>
                  <dgm:constr type="w" for="ch" forName="EmptyPane" refType="w"/>
                  <dgm:constr type="h" for="ch" forName="EmptyPane" refType="h" fact="0.45"/>
                </dgm:constrLst>
              </dgm:else>
            </dgm:choose>
            <dgm:layoutNode name="parent" styleLbl="alignNode1">
              <dgm:varLst>
                <dgm:chMax val="1"/>
                <dgm:chPref val="1"/>
                <dgm:bulletEnabled val="1"/>
              </dgm:varLst>
              <dgm:alg type="tx">
                <dgm:param type="txAnchorHorz" val="ctr"/>
                <dgm:param type="txAnchorVert" val="mid"/>
                <dgm:param type="parTxLTRAlign" val="ctr"/>
                <dgm:param type="parTxRTLAlign" val="ctr"/>
              </dgm:alg>
              <dgm:choose name="casesForFirstAndLastNode">
                <dgm:if name="startNode" axis="self" ptType="node" func="pos" op="equ" val="1">
                  <dgm:choose name="removeLineWhenOnlyOneNode">
                    <dgm:if name="ifOnlyOneNode" axis="followSib" ptType="node" func="cnt" op="equ" val="0">
                      <dgm:shape xmlns:r="http://schemas.openxmlformats.org/officeDocument/2006/relationships" type="roundRect" r:blip="">
                        <dgm:adjLst/>
                      </dgm:shape>
                    </dgm:if>
                    <dgm:else name="ifMoreThanOneNode">
                      <dgm:choose name="Name18">
                        <dgm:if name="Name19" func="var" arg="dir" op="equ" val="norm">
                          <dgm:shape xmlns:r="http://schemas.openxmlformats.org/officeDocument/2006/relationships" rot="-90" type="round2SameRect" r:blip="">
                            <dgm:adjLst/>
                          </dgm:shape>
                        </dgm:if>
                        <dgm:else name="Name20">
                          <dgm:shape xmlns:r="http://schemas.openxmlformats.org/officeDocument/2006/relationships" rot="90" type="round2SameRect" r:blip="">
                            <dgm:adjLst/>
                          </dgm:shape>
                        </dgm:else>
                      </dgm:choose>
                    </dgm:else>
                  </dgm:choose>
                </dgm:if>
                <dgm:else name="notStartNode">
                  <dgm:choose name="Name22">
                    <dgm:if name="Name23" axis="self" ptType="node" func="revPos" op="equ" val="1">
                      <dgm:choose name="Name24">
                        <dgm:if name="Name25" func="var" arg="dir" op="equ" val="norm">
                          <dgm:shape xmlns:r="http://schemas.openxmlformats.org/officeDocument/2006/relationships" rot="90" type="round2SameRect" r:blip="">
                            <dgm:adjLst/>
                          </dgm:shape>
                        </dgm:if>
                        <dgm:else name="Name26">
                          <dgm:shape xmlns:r="http://schemas.openxmlformats.org/officeDocument/2006/relationships" rot="-90" type="round2SameRect" r:blip="">
                            <dgm:adjLst/>
                          </dgm:shape>
                        </dgm:else>
                      </dgm:choose>
                    </dgm:if>
                    <dgm:else name="Name27">
                      <dgm:shape xmlns:r="http://schemas.openxmlformats.org/officeDocument/2006/relationships" type="rect" r:blip="">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 styleLbl="revTx">
              <dgm:varLst>
                <dgm:bulletEnabled val="1"/>
              </dgm:varLst>
              <dgm:choose name="casesForTxtDirLogic">
                <dgm:if name="Name77" axis="self" ptType="node" func="posOdd" op="equ" val="1">
                  <dgm:alg type="tx">
                    <dgm:param type="txAnchorVert" val="b"/>
                    <dgm:param type="txAnchorHorz" val="ctr"/>
                    <dgm:param type="parTxLTRAlign" val="ctr"/>
                    <dgm:param type="parTxRTLAlign" val="ctr"/>
                  </dgm:alg>
                  <dgm:constrLst>
                    <dgm:constr type="lMarg"/>
                    <dgm:constr type="rMarg"/>
                    <dgm:constr type="tMarg"/>
                    <dgm:constr type="bMarg" refType="primFontSz" fact="0.6"/>
                  </dgm:constrLst>
                </dgm:if>
                <dgm:else name="Name88">
                  <dgm:alg type="tx">
                    <dgm:param type="txAnchorVert" val="t"/>
                    <dgm:param type="txAnchorHorz" val="ctr"/>
                    <dgm:param type="parTxLTRAlign" val="ctr"/>
                    <dgm:param type="parTxRTLAlign" val="ctr"/>
                  </dgm:alg>
                  <dgm:constrLst>
                    <dgm:constr type="lMarg"/>
                    <dgm:constr type="rMarg"/>
                    <dgm:constr type="tMarg" refType="primFontSz" fact="0.6"/>
                    <dgm:constr type="bMarg"/>
                  </dgm:constrLst>
                </dgm:else>
              </dgm:choose>
              <dgm:shape xmlns:r="http://schemas.openxmlformats.org/officeDocument/2006/relationships" type="rect" r:blip="">
                <dgm:adjLst/>
              </dgm:shape>
              <dgm:presOf axis="ch" ptType="node"/>
              <dgm:ruleLst>
                <dgm:rule type="primFontSz" val="11"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LineEnd" styleLbl="lnNode1">
              <dgm:alg type="sp"/>
              <dgm:shape xmlns:r="http://schemas.openxmlformats.org/officeDocument/2006/relationships" type="ellipse" r:blip="">
                <dgm:adjLst/>
              </dgm:shape>
              <dgm:presOf/>
              <dgm:constrLst/>
            </dgm:layoutNode>
            <dgm:layoutNode name="EmptyPane">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if>
      <dgm:else name="moreThanTwoNodes">
        <dgm:forEach name="nodesForEach1" axis="ch" ptType="node">
          <dgm:layoutNode name="composite1">
            <dgm:alg type="composite"/>
            <dgm:shape xmlns:r="http://schemas.openxmlformats.org/officeDocument/2006/relationships" r:blip="">
              <dgm:adjLst/>
            </dgm:shape>
            <dgm:choose name="casesForSnakingLogic21">
              <dgm:if name="oddNode21" axis="self" ptType="node" func="posOdd" op="equ" val="1">
                <dgm:constrLst>
                  <dgm:constr type="w" for="ch" forName="parent1" refType="w" fact="0.6"/>
                  <dgm:constr type="l" for="ch" forName="parent1" refType="w" fact="0.2"/>
                  <dgm:constr type="t" for="ch" forName="parent1" refType="h" fact="0.45"/>
                  <dgm:constr type="h" for="ch" forName="parent1" refType="h" fact="0.1"/>
                  <dgm:constr type="w" for="ch" forName="Childtext1" refType="w"/>
                  <dgm:constr type="h" for="ch" forName="Childtext1" refType="h" fact="0.35"/>
                  <dgm:constr type="w" for="ch" forName="ConnectLine1"/>
                  <dgm:constr type="h" for="ch" forName="ConnectLine1" refType="h" fact="0.08"/>
                  <dgm:constr type="t" for="ch" forName="ConnectLine1" refType="h" fact="0.37"/>
                  <dgm:constr type="ctrX" for="ch" forName="ConnectLine1" refType="w" fact="0.5"/>
                  <dgm:constr type="w" for="ch" forName="ConnectLineEnd1" refType="h" fact="0.02"/>
                  <dgm:constr type="h" for="ch" forName="ConnectLineEnd1" refType="h" fact="0.02"/>
                  <dgm:constr type="t" for="ch" forName="ConnectLineEnd1" refType="h" fact="0.35"/>
                  <dgm:constr type="ctrX" for="ch" forName="ConnectLineEnd1" refType="w" fact="0.5"/>
                  <dgm:constr type="w" for="ch" forName="EmptyPane1" refType="w"/>
                  <dgm:constr type="t" for="ch" forName="EmptyPane1" refType="h" fact="0.55"/>
                  <dgm:constr type="h" for="ch" forName="EmptyPane1" refType="h" fact="0.45"/>
                </dgm:constrLst>
              </dgm:if>
              <dgm:else name="evenNode2">
                <dgm:constrLst>
                  <dgm:constr type="w" for="ch" forName="parent1" refType="w" fact="0.6"/>
                  <dgm:constr type="l" for="ch" forName="parent1" refType="w" fact="0.2"/>
                  <dgm:constr type="t" for="ch" forName="parent1" refType="h" fact="0.45"/>
                  <dgm:constr type="h" for="ch" forName="parent1" refType="h" fact="0.1"/>
                  <dgm:constr type="w" for="ch" forName="Childtext1" refType="w"/>
                  <dgm:constr type="h" for="ch" forName="Childtext1" refType="h" fact="0.35"/>
                  <dgm:constr type="t" for="ch" forName="Childtext1" refType="h" fact="0.65"/>
                  <dgm:constr type="w" for="ch" forName="ConnectLine1"/>
                  <dgm:constr type="h" for="ch" forName="ConnectLine1" refType="h" fact="0.08"/>
                  <dgm:constr type="t" for="ch" forName="ConnectLine1" refType="h" fact="0.55"/>
                  <dgm:constr type="ctrX" for="ch" forName="ConnectLine1" refType="w" fact="0.5"/>
                  <dgm:constr type="w" for="ch" forName="ConnectLineEnd1" refType="h" fact="0.02"/>
                  <dgm:constr type="h" for="ch" forName="ConnectLineEnd1" refType="h" fact="0.02"/>
                  <dgm:constr type="b" for="ch" forName="ConnectLineEnd1" refType="h" fact="0.65"/>
                  <dgm:constr type="ctrX" for="ch" forName="ConnectLineEnd1" refType="w" fact="0.5"/>
                  <dgm:constr type="w" for="ch" forName="EmptyPane1" refType="w"/>
                  <dgm:constr type="h" for="ch" forName="EmptyPane1" refType="h" fact="0.45"/>
                </dgm:constrLst>
              </dgm:else>
            </dgm:choose>
            <dgm:layoutNode name="parent1" styleLbl="alignNode1">
              <dgm:varLst>
                <dgm:chMax val="1"/>
                <dgm:chPref val="1"/>
                <dgm:bulletEnabled val="1"/>
              </dgm:varLst>
              <dgm:alg type="tx">
                <dgm:param type="txAnchorHorz" val="ctr"/>
                <dgm:param type="txAnchorVert" val="mid"/>
                <dgm:param type="parTxLTRAlign" val="ctr"/>
                <dgm:param type="parTxRTLAlign" val="ctr"/>
              </dgm:alg>
              <dgm:choose name="casesForFirstAndLastNode12">
                <dgm:if name="startNode12" axis="self" ptType="node" func="pos" op="equ" val="1">
                  <dgm:choose name="removeLineWhenOnlyOneNode12">
                    <dgm:if name="ifOnlyOneNode12" axis="followSib" ptType="node" func="cnt" op="equ" val="0">
                      <dgm:shape xmlns:r="http://schemas.openxmlformats.org/officeDocument/2006/relationships" type="roundRect" r:blip="">
                        <dgm:adjLst/>
                      </dgm:shape>
                    </dgm:if>
                    <dgm:else name="ifMoreThanOneNode12">
                      <dgm:choose name="Name181">
                        <dgm:if name="Name191" func="var" arg="dir" op="equ" val="norm">
                          <dgm:shape xmlns:r="http://schemas.openxmlformats.org/officeDocument/2006/relationships" rot="-90" type="round2SameRect" r:blip="">
                            <dgm:adjLst/>
                          </dgm:shape>
                        </dgm:if>
                        <dgm:else name="Name201">
                          <dgm:shape xmlns:r="http://schemas.openxmlformats.org/officeDocument/2006/relationships" rot="90" type="round2SameRect" r:blip="">
                            <dgm:adjLst/>
                          </dgm:shape>
                        </dgm:else>
                      </dgm:choose>
                    </dgm:else>
                  </dgm:choose>
                </dgm:if>
                <dgm:else name="notStartNode12">
                  <dgm:choose name="Name221">
                    <dgm:if name="Name231" axis="self" ptType="node" func="revPos" op="equ" val="1">
                      <dgm:choose name="Name241">
                        <dgm:if name="Name251" func="var" arg="dir" op="equ" val="norm">
                          <dgm:shape xmlns:r="http://schemas.openxmlformats.org/officeDocument/2006/relationships" rot="90" type="round2SameRect" r:blip="">
                            <dgm:adjLst/>
                          </dgm:shape>
                        </dgm:if>
                        <dgm:else name="Name261">
                          <dgm:shape xmlns:r="http://schemas.openxmlformats.org/officeDocument/2006/relationships" rot="-90" type="round2SameRect" r:blip="">
                            <dgm:adjLst/>
                          </dgm:shape>
                        </dgm:else>
                      </dgm:choose>
                    </dgm:if>
                    <dgm:else name="Name271">
                      <dgm:shape xmlns:r="http://schemas.openxmlformats.org/officeDocument/2006/relationships" type="rect" r:blip="">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1" styleLbl="revTx">
              <dgm:varLst>
                <dgm:bulletEnabled val="1"/>
              </dgm:varLst>
              <dgm:choose name="casesForTxtDirLogic1">
                <dgm:if name="Name771" axis="self" ptType="node" func="posOdd" op="equ" val="1">
                  <dgm:alg type="tx">
                    <dgm:param type="txAnchorVert" val="b"/>
                    <dgm:param type="txAnchorHorz" val="ctr"/>
                    <dgm:param type="parTxLTRAlign" val="ctr"/>
                    <dgm:param type="parTxRTLAlign" val="ctr"/>
                  </dgm:alg>
                  <dgm:constrLst>
                    <dgm:constr type="lMarg"/>
                    <dgm:constr type="rMarg"/>
                    <dgm:constr type="tMarg"/>
                    <dgm:constr type="bMarg" refType="primFontSz" fact="0.6"/>
                  </dgm:constrLst>
                </dgm:if>
                <dgm:else name="Name881">
                  <dgm:alg type="tx">
                    <dgm:param type="txAnchorVert" val="t"/>
                    <dgm:param type="txAnchorHorz" val="ctr"/>
                    <dgm:param type="parTxLTRAlign" val="ctr"/>
                    <dgm:param type="parTxRTLAlign" val="ctr"/>
                  </dgm:alg>
                  <dgm:constrLst>
                    <dgm:constr type="lMarg"/>
                    <dgm:constr type="rMarg"/>
                    <dgm:constr type="tMarg" refType="primFontSz" fact="0.6"/>
                    <dgm:constr type="bMarg"/>
                  </dgm:constrLst>
                </dgm:else>
              </dgm:choose>
              <dgm:shape xmlns:r="http://schemas.openxmlformats.org/officeDocument/2006/relationships" type="rect" r:blip="">
                <dgm:adjLst/>
              </dgm:shape>
              <dgm:presOf axis="ch" ptType="node"/>
              <dgm:ruleLst>
                <dgm:rule type="primFontSz" val="11"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LineEnd1" styleLbl="lnNode1">
              <dgm:alg type="sp"/>
              <dgm:shape xmlns:r="http://schemas.openxmlformats.org/officeDocument/2006/relationships" type="ellipse" r:blip="">
                <dgm:adjLst/>
              </dgm:shape>
              <dgm:presOf/>
              <dgm:constrLst/>
            </dgm:layoutNode>
            <dgm:layoutNode name="EmptyPane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5.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image" Target="../media/image36.wmf"/><Relationship Id="rId1" Type="http://schemas.openxmlformats.org/officeDocument/2006/relationships/image" Target="../media/image35.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66.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533F861-AFBE-4F62-8C02-F695CA32B5EA}" type="datetimeFigureOut">
              <a:rPr lang="en-US" smtClean="0"/>
              <a:t>2/27/2020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817BE7F-BC35-4461-B4E2-8102115FC3EE}" type="slidenum">
              <a:rPr lang="en-US" smtClean="0"/>
              <a:t>‹#›</a:t>
            </a:fld>
            <a:endParaRPr lang="en-US"/>
          </a:p>
        </p:txBody>
      </p:sp>
    </p:spTree>
    <p:extLst>
      <p:ext uri="{BB962C8B-B14F-4D97-AF65-F5344CB8AC3E}">
        <p14:creationId xmlns:p14="http://schemas.microsoft.com/office/powerpoint/2010/main" val="1020271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817BE7F-BC35-4461-B4E2-8102115FC3EE}" type="slidenum">
              <a:rPr lang="en-US" smtClean="0"/>
              <a:t>2</a:t>
            </a:fld>
            <a:endParaRPr lang="en-US"/>
          </a:p>
        </p:txBody>
      </p:sp>
    </p:spTree>
    <p:extLst>
      <p:ext uri="{BB962C8B-B14F-4D97-AF65-F5344CB8AC3E}">
        <p14:creationId xmlns:p14="http://schemas.microsoft.com/office/powerpoint/2010/main" val="36760937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FSS Algorithm developed by Averbuch et al. [3] computes a discrete 2D Radon Transform. The algorithm is based on the relation between the Radon (X-Ray) transform and the Fourier space, defined by the Projection-Slice Theorem, also known as the Central-Slice Theorem. </a:t>
            </a:r>
          </a:p>
          <a:p>
            <a:endParaRPr lang="en-US" dirty="0"/>
          </a:p>
        </p:txBody>
      </p:sp>
      <p:sp>
        <p:nvSpPr>
          <p:cNvPr id="4" name="Slide Number Placeholder 3"/>
          <p:cNvSpPr>
            <a:spLocks noGrp="1"/>
          </p:cNvSpPr>
          <p:nvPr>
            <p:ph type="sldNum" sz="quarter" idx="5"/>
          </p:nvPr>
        </p:nvSpPr>
        <p:spPr/>
        <p:txBody>
          <a:bodyPr/>
          <a:lstStyle/>
          <a:p>
            <a:fld id="{E817BE7F-BC35-4461-B4E2-8102115FC3EE}" type="slidenum">
              <a:rPr lang="en-US" smtClean="0"/>
              <a:t>11</a:t>
            </a:fld>
            <a:endParaRPr lang="en-US"/>
          </a:p>
        </p:txBody>
      </p:sp>
    </p:spTree>
    <p:extLst>
      <p:ext uri="{BB962C8B-B14F-4D97-AF65-F5344CB8AC3E}">
        <p14:creationId xmlns:p14="http://schemas.microsoft.com/office/powerpoint/2010/main" val="34176006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 The projection slice theorem can be used for indirect computation of the radon transform by applying first a polar or polar like Fourier transform following a series of 1D FFT. The main drawback of this approach is that there is no fast and exact polar FFT, and therefore, one needs to compromise either on the computational complexity or the accuracy when computing polar Fourier transform. In order to overcome that, the FSS algorithm uses a fast and exact polar like  Fourier Transform called the Pseudo-Polar FFT. The computational complexity of the pseudo polar FFT, (as well as for the entire FSS algorithm), is </a:t>
                </a:r>
                <a14:m>
                  <m:oMath xmlns:m="http://schemas.openxmlformats.org/officeDocument/2006/math">
                    <m:r>
                      <a:rPr lang="en-US" sz="1200" i="1" kern="1200">
                        <a:solidFill>
                          <a:schemeClr val="tx1"/>
                        </a:solidFill>
                        <a:effectLst/>
                        <a:latin typeface="Cambria Math" panose="02040503050406030204" pitchFamily="18" charset="0"/>
                        <a:ea typeface="+mn-ea"/>
                        <a:cs typeface="+mn-cs"/>
                      </a:rPr>
                      <m:t>𝑂</m:t>
                    </m:r>
                    <m:r>
                      <a:rPr lang="en-US" sz="1200" kern="1200">
                        <a:solidFill>
                          <a:schemeClr val="tx1"/>
                        </a:solidFill>
                        <a:effectLst/>
                        <a:latin typeface="Cambria Math" panose="02040503050406030204" pitchFamily="18" charset="0"/>
                        <a:ea typeface="+mn-ea"/>
                        <a:cs typeface="+mn-cs"/>
                      </a:rPr>
                      <m:t>(</m:t>
                    </m:r>
                    <m:sSup>
                      <m:sSupPr>
                        <m:ctrlPr>
                          <a:rPr lang="en-US" sz="1200" i="1" kern="1200">
                            <a:solidFill>
                              <a:schemeClr val="tx1"/>
                            </a:solidFill>
                            <a:effectLst/>
                            <a:latin typeface="Cambria Math" panose="02040503050406030204" pitchFamily="18" charset="0"/>
                            <a:ea typeface="+mn-ea"/>
                            <a:cs typeface="+mn-cs"/>
                          </a:rPr>
                        </m:ctrlPr>
                      </m:sSupPr>
                      <m:e>
                        <m:r>
                          <a:rPr lang="en-US" sz="1200" i="1" kern="1200">
                            <a:solidFill>
                              <a:schemeClr val="tx1"/>
                            </a:solidFill>
                            <a:effectLst/>
                            <a:latin typeface="Cambria Math" panose="02040503050406030204" pitchFamily="18" charset="0"/>
                            <a:ea typeface="+mn-ea"/>
                            <a:cs typeface="+mn-cs"/>
                          </a:rPr>
                          <m:t>𝑛</m:t>
                        </m:r>
                      </m:e>
                      <m:sup>
                        <m:r>
                          <a:rPr lang="en-US" sz="1200" kern="1200">
                            <a:solidFill>
                              <a:schemeClr val="tx1"/>
                            </a:solidFill>
                            <a:effectLst/>
                            <a:latin typeface="Cambria Math" panose="02040503050406030204" pitchFamily="18" charset="0"/>
                            <a:ea typeface="+mn-ea"/>
                            <a:cs typeface="+mn-cs"/>
                          </a:rPr>
                          <m:t>2</m:t>
                        </m:r>
                      </m:sup>
                    </m:sSup>
                    <m:r>
                      <a:rPr lang="en-US" sz="1200" i="1" kern="1200">
                        <a:solidFill>
                          <a:schemeClr val="tx1"/>
                        </a:solidFill>
                        <a:effectLst/>
                        <a:latin typeface="Cambria Math" panose="02040503050406030204" pitchFamily="18" charset="0"/>
                        <a:ea typeface="+mn-ea"/>
                        <a:cs typeface="+mn-cs"/>
                      </a:rPr>
                      <m:t>𝑙𝑜𝑔</m:t>
                    </m:r>
                    <m:r>
                      <a:rPr lang="en-US" sz="1200"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𝑛</m:t>
                    </m:r>
                    <m:r>
                      <a:rPr lang="en-US" sz="1200" kern="1200">
                        <a:solidFill>
                          <a:schemeClr val="tx1"/>
                        </a:solidFill>
                        <a:effectLst/>
                        <a:latin typeface="Cambria Math" panose="02040503050406030204" pitchFamily="18" charset="0"/>
                        <a:ea typeface="+mn-ea"/>
                        <a:cs typeface="+mn-cs"/>
                      </a:rPr>
                      <m:t>))</m:t>
                    </m:r>
                  </m:oMath>
                </a14:m>
                <a:r>
                  <a:rPr lang="en-US" sz="1200" kern="1200" dirty="0">
                    <a:solidFill>
                      <a:schemeClr val="tx1"/>
                    </a:solidFill>
                    <a:effectLst/>
                    <a:latin typeface="+mn-lt"/>
                    <a:ea typeface="+mn-ea"/>
                    <a:cs typeface="+mn-cs"/>
                  </a:rPr>
                  <a:t>. The pseudo polar FFT computes the discrete set of Fourier coefficient over the pseudo polar </a:t>
                </a:r>
                <a:r>
                  <a:rPr lang="en-US" sz="1200" kern="1200" dirty="0" err="1">
                    <a:solidFill>
                      <a:schemeClr val="tx1"/>
                    </a:solidFill>
                    <a:effectLst/>
                    <a:latin typeface="+mn-lt"/>
                    <a:ea typeface="+mn-ea"/>
                    <a:cs typeface="+mn-cs"/>
                  </a:rPr>
                  <a:t>gride</a:t>
                </a: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pseudo polar grid differs from the polar grid by having concentric squares instead of concentric circles. Another difference is that the pseudo polar grid uses equally spaced slopes instead of equally spaced angles. The FSS transform is performed by applying a series of inverse 1D FFT's along the radial lines of the Pseudo-Polar grid. The resulting discrete set of radon coefficients is identical to the slope-intercept system with respect to the grid in the Radon space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FSS algorithm can be generalized to 3D in several ways. For comparison and analysis, we used a computational approach that utilizes the operation of 3D </a:t>
                </a:r>
                <a:r>
                  <a:rPr lang="en-US" sz="1200" kern="1200" dirty="0" err="1">
                    <a:solidFill>
                      <a:schemeClr val="tx1"/>
                    </a:solidFill>
                    <a:effectLst/>
                    <a:latin typeface="+mn-lt"/>
                    <a:ea typeface="+mn-ea"/>
                    <a:cs typeface="+mn-cs"/>
                  </a:rPr>
                  <a:t>shiring</a:t>
                </a:r>
                <a:r>
                  <a:rPr lang="en-US" sz="1200" kern="1200" dirty="0">
                    <a:solidFill>
                      <a:schemeClr val="tx1"/>
                    </a:solidFill>
                    <a:effectLst/>
                    <a:latin typeface="+mn-lt"/>
                    <a:ea typeface="+mn-ea"/>
                    <a:cs typeface="+mn-cs"/>
                  </a:rPr>
                  <a:t> . Obviously, it is much easier to compute projection, which is a perfect parallel to one of the axis because than it is no more than a summation of rows or columns. So an effective approach for computing projections is first rotating the image in a way the desired projection becomes parallel to one of the axis. The 3D </a:t>
                </a:r>
                <a:r>
                  <a:rPr lang="en-US" sz="1200" kern="1200" dirty="0" err="1">
                    <a:solidFill>
                      <a:schemeClr val="tx1"/>
                    </a:solidFill>
                    <a:effectLst/>
                    <a:latin typeface="+mn-lt"/>
                    <a:ea typeface="+mn-ea"/>
                    <a:cs typeface="+mn-cs"/>
                  </a:rPr>
                  <a:t>shiring</a:t>
                </a:r>
                <a:r>
                  <a:rPr lang="en-US" sz="1200" kern="1200" dirty="0">
                    <a:solidFill>
                      <a:schemeClr val="tx1"/>
                    </a:solidFill>
                    <a:effectLst/>
                    <a:latin typeface="+mn-lt"/>
                    <a:ea typeface="+mn-ea"/>
                    <a:cs typeface="+mn-cs"/>
                  </a:rPr>
                  <a:t> is similar to 3D rotation and computationally efficient</a:t>
                </a:r>
                <a:endParaRPr lang="en-US" dirty="0"/>
              </a:p>
            </p:txBody>
          </p:sp>
        </mc:Choice>
        <mc:Fallback xmlns="">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 The projection slice theorem can be used for indirect computation of the radon transform by applying first a polar or polar like Fourier transform following a series of 1D FFT. The main drawback of this approach is that there is no fast and exact polar FFT, and therefore, one needs to compromise either on the computational complexity or the accuracy when computing polar Fourier transform. In order to overcome that, the FSS algorithm uses a fast and exact polar like  Fourier Transform called the Pseudo-Polar FFT. The computational complexity of the pseudo polar FFT, (as well as for the entire FSS algorithm), is </a:t>
                </a:r>
                <a:r>
                  <a:rPr lang="en-US" sz="1200" i="0" kern="1200">
                    <a:solidFill>
                      <a:schemeClr val="tx1"/>
                    </a:solidFill>
                    <a:effectLst/>
                    <a:latin typeface="+mn-lt"/>
                    <a:ea typeface="+mn-ea"/>
                    <a:cs typeface="+mn-cs"/>
                  </a:rPr>
                  <a:t>𝑂(𝑛^2 𝑙𝑜𝑔(𝑛))</a:t>
                </a:r>
                <a:r>
                  <a:rPr lang="en-US" sz="1200" kern="1200" dirty="0">
                    <a:solidFill>
                      <a:schemeClr val="tx1"/>
                    </a:solidFill>
                    <a:effectLst/>
                    <a:latin typeface="+mn-lt"/>
                    <a:ea typeface="+mn-ea"/>
                    <a:cs typeface="+mn-cs"/>
                  </a:rPr>
                  <a:t>. The pseudo polar FFT computes the discrete set of Fourier coefficient over the pseudo polar </a:t>
                </a:r>
                <a:r>
                  <a:rPr lang="en-US" sz="1200" kern="1200" dirty="0" err="1">
                    <a:solidFill>
                      <a:schemeClr val="tx1"/>
                    </a:solidFill>
                    <a:effectLst/>
                    <a:latin typeface="+mn-lt"/>
                    <a:ea typeface="+mn-ea"/>
                    <a:cs typeface="+mn-cs"/>
                  </a:rPr>
                  <a:t>gride</a:t>
                </a: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pseudo polar grid differs from the polar grid by having concentric squares instead of concentric circles. Another difference is that the pseudo polar grid uses equally spaced slopes instead of equally spaced angles. The FSS transform is performed by applying a series of inverse 1D FFT's along the radial lines of the Pseudo-Polar grid. The resulting discrete set of radon coefficients is identical to the slope-intercept system with respect to the grid in the Radon space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FSS algorithm can be generalized to 3D in several ways. For comparison and analysis, we used a computational approach that utilizes the operation of 3D </a:t>
                </a:r>
                <a:r>
                  <a:rPr lang="en-US" sz="1200" kern="1200" dirty="0" err="1">
                    <a:solidFill>
                      <a:schemeClr val="tx1"/>
                    </a:solidFill>
                    <a:effectLst/>
                    <a:latin typeface="+mn-lt"/>
                    <a:ea typeface="+mn-ea"/>
                    <a:cs typeface="+mn-cs"/>
                  </a:rPr>
                  <a:t>shiring</a:t>
                </a:r>
                <a:r>
                  <a:rPr lang="en-US" sz="1200" kern="1200" dirty="0">
                    <a:solidFill>
                      <a:schemeClr val="tx1"/>
                    </a:solidFill>
                    <a:effectLst/>
                    <a:latin typeface="+mn-lt"/>
                    <a:ea typeface="+mn-ea"/>
                    <a:cs typeface="+mn-cs"/>
                  </a:rPr>
                  <a:t> . Obviously, it is much easier to compute projection, which is a perfect parallel to one of the axis because than it is no more than a summation of rows or columns. So an effective approach for computing projections is first rotating the image in a way the desired projection becomes parallel to one of the axis. The 3D </a:t>
                </a:r>
                <a:r>
                  <a:rPr lang="en-US" sz="1200" kern="1200" dirty="0" err="1">
                    <a:solidFill>
                      <a:schemeClr val="tx1"/>
                    </a:solidFill>
                    <a:effectLst/>
                    <a:latin typeface="+mn-lt"/>
                    <a:ea typeface="+mn-ea"/>
                    <a:cs typeface="+mn-cs"/>
                  </a:rPr>
                  <a:t>shiring</a:t>
                </a:r>
                <a:r>
                  <a:rPr lang="en-US" sz="1200" kern="1200" dirty="0">
                    <a:solidFill>
                      <a:schemeClr val="tx1"/>
                    </a:solidFill>
                    <a:effectLst/>
                    <a:latin typeface="+mn-lt"/>
                    <a:ea typeface="+mn-ea"/>
                    <a:cs typeface="+mn-cs"/>
                  </a:rPr>
                  <a:t> is similar to 3D rotation and computationally efficient</a:t>
                </a:r>
                <a:endParaRPr lang="en-US" dirty="0"/>
              </a:p>
            </p:txBody>
          </p:sp>
        </mc:Fallback>
      </mc:AlternateContent>
      <p:sp>
        <p:nvSpPr>
          <p:cNvPr id="4" name="Slide Number Placeholder 3"/>
          <p:cNvSpPr>
            <a:spLocks noGrp="1"/>
          </p:cNvSpPr>
          <p:nvPr>
            <p:ph type="sldNum" sz="quarter" idx="5"/>
          </p:nvPr>
        </p:nvSpPr>
        <p:spPr/>
        <p:txBody>
          <a:bodyPr/>
          <a:lstStyle/>
          <a:p>
            <a:fld id="{E817BE7F-BC35-4461-B4E2-8102115FC3EE}" type="slidenum">
              <a:rPr lang="en-US" smtClean="0"/>
              <a:t>12</a:t>
            </a:fld>
            <a:endParaRPr lang="en-US"/>
          </a:p>
        </p:txBody>
      </p:sp>
    </p:spTree>
    <p:extLst>
      <p:ext uri="{BB962C8B-B14F-4D97-AF65-F5344CB8AC3E}">
        <p14:creationId xmlns:p14="http://schemas.microsoft.com/office/powerpoint/2010/main" val="27849581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r>
              <a:rPr lang="en-US" dirty="0"/>
              <a:t>I’ll start by demonstrating the main ideas in 2D …</a:t>
            </a:r>
          </a:p>
          <a:p>
            <a:pPr algn="l" rtl="0"/>
            <a:r>
              <a:rPr lang="en-US" dirty="0"/>
              <a:t>The distribution of weights for line integral is similar for parallel  line segments up to appropriate shifts</a:t>
            </a:r>
            <a:endParaRPr lang="el-GR" dirty="0"/>
          </a:p>
          <a:p>
            <a:endParaRPr lang="en-US" dirty="0"/>
          </a:p>
        </p:txBody>
      </p:sp>
      <p:sp>
        <p:nvSpPr>
          <p:cNvPr id="4" name="Slide Number Placeholder 3"/>
          <p:cNvSpPr>
            <a:spLocks noGrp="1"/>
          </p:cNvSpPr>
          <p:nvPr>
            <p:ph type="sldNum" sz="quarter" idx="5"/>
          </p:nvPr>
        </p:nvSpPr>
        <p:spPr/>
        <p:txBody>
          <a:bodyPr/>
          <a:lstStyle/>
          <a:p>
            <a:fld id="{E817BE7F-BC35-4461-B4E2-8102115FC3EE}" type="slidenum">
              <a:rPr lang="en-US" smtClean="0"/>
              <a:t>13</a:t>
            </a:fld>
            <a:endParaRPr lang="en-US"/>
          </a:p>
        </p:txBody>
      </p:sp>
    </p:spTree>
    <p:extLst>
      <p:ext uri="{BB962C8B-B14F-4D97-AF65-F5344CB8AC3E}">
        <p14:creationId xmlns:p14="http://schemas.microsoft.com/office/powerpoint/2010/main" val="10375276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817BE7F-BC35-4461-B4E2-8102115FC3EE}" type="slidenum">
              <a:rPr lang="en-US" smtClean="0"/>
              <a:t>14</a:t>
            </a:fld>
            <a:endParaRPr lang="en-US"/>
          </a:p>
        </p:txBody>
      </p:sp>
    </p:spTree>
    <p:extLst>
      <p:ext uri="{BB962C8B-B14F-4D97-AF65-F5344CB8AC3E}">
        <p14:creationId xmlns:p14="http://schemas.microsoft.com/office/powerpoint/2010/main" val="22515718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817BE7F-BC35-4461-B4E2-8102115FC3EE}" type="slidenum">
              <a:rPr lang="en-US" smtClean="0"/>
              <a:t>15</a:t>
            </a:fld>
            <a:endParaRPr lang="en-US"/>
          </a:p>
        </p:txBody>
      </p:sp>
    </p:spTree>
    <p:extLst>
      <p:ext uri="{BB962C8B-B14F-4D97-AF65-F5344CB8AC3E}">
        <p14:creationId xmlns:p14="http://schemas.microsoft.com/office/powerpoint/2010/main" val="33558180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a:extLst>
              <a:ext uri="{FF2B5EF4-FFF2-40B4-BE49-F238E27FC236}">
                <a16:creationId xmlns:a16="http://schemas.microsoft.com/office/drawing/2014/main" id="{DAAA43FE-2E54-47DF-8AE5-D8620CC9705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rtl="1">
              <a:spcBef>
                <a:spcPct val="30000"/>
              </a:spcBef>
              <a:defRPr sz="1200">
                <a:solidFill>
                  <a:schemeClr val="tx1"/>
                </a:solidFill>
                <a:latin typeface="Arial" panose="020B0604020202020204" pitchFamily="34" charset="0"/>
                <a:cs typeface="Arial" panose="020B0604020202020204" pitchFamily="34" charset="0"/>
              </a:defRPr>
            </a:lvl1pPr>
            <a:lvl2pPr marL="742950" indent="-285750" algn="r" rtl="1">
              <a:spcBef>
                <a:spcPct val="30000"/>
              </a:spcBef>
              <a:defRPr sz="1200">
                <a:solidFill>
                  <a:schemeClr val="tx1"/>
                </a:solidFill>
                <a:latin typeface="Arial" panose="020B0604020202020204" pitchFamily="34" charset="0"/>
                <a:cs typeface="Arial" panose="020B0604020202020204" pitchFamily="34" charset="0"/>
              </a:defRPr>
            </a:lvl2pPr>
            <a:lvl3pPr marL="1143000" indent="-228600" algn="r" rtl="1">
              <a:spcBef>
                <a:spcPct val="30000"/>
              </a:spcBef>
              <a:defRPr sz="1200">
                <a:solidFill>
                  <a:schemeClr val="tx1"/>
                </a:solidFill>
                <a:latin typeface="Arial" panose="020B0604020202020204" pitchFamily="34" charset="0"/>
                <a:cs typeface="Arial" panose="020B0604020202020204" pitchFamily="34" charset="0"/>
              </a:defRPr>
            </a:lvl3pPr>
            <a:lvl4pPr marL="1600200" indent="-228600" algn="r" rtl="1">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lgn="r" rtl="1">
              <a:spcBef>
                <a:spcPct val="30000"/>
              </a:spcBef>
              <a:defRPr sz="12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algn="l">
              <a:spcBef>
                <a:spcPct val="0"/>
              </a:spcBef>
            </a:pPr>
            <a:fld id="{3CCF6BAB-D46F-4ECB-AB24-10C0F94A92D6}" type="slidenum">
              <a:rPr lang="ar-SA" altLang="en-US"/>
              <a:pPr algn="l">
                <a:spcBef>
                  <a:spcPct val="0"/>
                </a:spcBef>
              </a:pPr>
              <a:t>16</a:t>
            </a:fld>
            <a:endParaRPr lang="en-US" altLang="en-US"/>
          </a:p>
        </p:txBody>
      </p:sp>
      <p:sp>
        <p:nvSpPr>
          <p:cNvPr id="50179" name="Rectangle 2">
            <a:extLst>
              <a:ext uri="{FF2B5EF4-FFF2-40B4-BE49-F238E27FC236}">
                <a16:creationId xmlns:a16="http://schemas.microsoft.com/office/drawing/2014/main" id="{8481C0DC-D6AC-4503-8437-739CFFCD0E9B}"/>
              </a:ext>
            </a:extLst>
          </p:cNvPr>
          <p:cNvSpPr>
            <a:spLocks noGrp="1" noRot="1" noChangeAspect="1" noChangeArrowheads="1" noTextEdit="1"/>
          </p:cNvSpPr>
          <p:nvPr>
            <p:ph type="sldImg"/>
          </p:nvPr>
        </p:nvSpPr>
        <p:spPr>
          <a:ln/>
        </p:spPr>
      </p:sp>
      <p:sp>
        <p:nvSpPr>
          <p:cNvPr id="50180" name="Rectangle 3">
            <a:extLst>
              <a:ext uri="{FF2B5EF4-FFF2-40B4-BE49-F238E27FC236}">
                <a16:creationId xmlns:a16="http://schemas.microsoft.com/office/drawing/2014/main" id="{8F863252-A402-48E5-8DE8-E7A7FDFCBD3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rtl="0" eaLnBrk="1" hangingPunct="1"/>
            <a:r>
              <a:rPr lang="en-US" altLang="en-US" dirty="0"/>
              <a:t>The same idea in 3D</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merging three </a:t>
                </a:r>
                <a:r>
                  <a:rPr lang="en-US" sz="1200" kern="1200" dirty="0" err="1">
                    <a:solidFill>
                      <a:schemeClr val="tx1"/>
                    </a:solidFill>
                    <a:effectLst/>
                    <a:latin typeface="+mn-lt"/>
                    <a:ea typeface="+mn-ea"/>
                    <a:cs typeface="+mn-cs"/>
                  </a:rPr>
                  <a:t>equispaced</a:t>
                </a:r>
                <a:r>
                  <a:rPr lang="en-US" sz="1200" kern="1200" dirty="0">
                    <a:solidFill>
                      <a:schemeClr val="tx1"/>
                    </a:solidFill>
                    <a:effectLst/>
                    <a:latin typeface="+mn-lt"/>
                    <a:ea typeface="+mn-ea"/>
                    <a:cs typeface="+mn-cs"/>
                  </a:rPr>
                  <a:t> sequences defined by parameterizing the line </a:t>
                </a:r>
                <a:r>
                  <a:rPr lang="en-US" sz="1200" i="1" kern="1200" dirty="0">
                    <a:solidFill>
                      <a:schemeClr val="tx1"/>
                    </a:solidFill>
                    <a:effectLst/>
                    <a:latin typeface="+mn-lt"/>
                    <a:ea typeface="+mn-ea"/>
                    <a:cs typeface="+mn-cs"/>
                  </a:rPr>
                  <a:t>L</a:t>
                </a:r>
                <a:r>
                  <a:rPr lang="en-US" sz="1200" kern="1200" dirty="0">
                    <a:solidFill>
                      <a:schemeClr val="tx1"/>
                    </a:solidFill>
                    <a:effectLst/>
                    <a:latin typeface="+mn-lt"/>
                    <a:ea typeface="+mn-ea"/>
                    <a:cs typeface="+mn-cs"/>
                  </a:rPr>
                  <a:t> using a parameter </a:t>
                </a:r>
                <a14:m>
                  <m:oMath xmlns:m="http://schemas.openxmlformats.org/officeDocument/2006/math">
                    <m:r>
                      <a:rPr lang="en-US" sz="1200" i="1" kern="1200">
                        <a:solidFill>
                          <a:schemeClr val="tx1"/>
                        </a:solidFill>
                        <a:effectLst/>
                        <a:latin typeface="Cambria Math" panose="02040503050406030204" pitchFamily="18" charset="0"/>
                        <a:ea typeface="+mn-ea"/>
                        <a:cs typeface="+mn-cs"/>
                      </a:rPr>
                      <m:t>0</m:t>
                    </m:r>
                    <m:r>
                      <a:rPr lang="en-US" sz="1200" i="1" kern="1200">
                        <a:solidFill>
                          <a:schemeClr val="tx1"/>
                        </a:solidFill>
                        <a:effectLst/>
                        <a:latin typeface="Cambria Math" panose="02040503050406030204" pitchFamily="18" charset="0"/>
                        <a:ea typeface="+mn-ea"/>
                        <a:cs typeface="+mn-cs"/>
                      </a:rPr>
                      <m:t>≤  </m:t>
                    </m:r>
                    <m:r>
                      <a:rPr lang="en-US" sz="1200" i="1" kern="1200">
                        <a:solidFill>
                          <a:schemeClr val="tx1"/>
                        </a:solidFill>
                        <a:effectLst/>
                        <a:latin typeface="Cambria Math" panose="02040503050406030204" pitchFamily="18" charset="0"/>
                        <a:ea typeface="+mn-ea"/>
                        <a:cs typeface="+mn-cs"/>
                      </a:rPr>
                      <m:t>𝑡</m:t>
                    </m:r>
                    <m:r>
                      <a:rPr lang="en-US" sz="1200" i="1" kern="1200">
                        <a:solidFill>
                          <a:schemeClr val="tx1"/>
                        </a:solidFill>
                        <a:effectLst/>
                        <a:latin typeface="Cambria Math" panose="02040503050406030204" pitchFamily="18" charset="0"/>
                        <a:ea typeface="+mn-ea"/>
                        <a:cs typeface="+mn-cs"/>
                      </a:rPr>
                      <m:t> ≤ </m:t>
                    </m:r>
                    <m:r>
                      <a:rPr lang="en-US" sz="1200" i="1" kern="1200">
                        <a:solidFill>
                          <a:schemeClr val="tx1"/>
                        </a:solidFill>
                        <a:effectLst/>
                        <a:latin typeface="Cambria Math" panose="02040503050406030204" pitchFamily="18" charset="0"/>
                        <a:ea typeface="+mn-ea"/>
                        <a:cs typeface="+mn-cs"/>
                      </a:rPr>
                      <m:t>1</m:t>
                    </m:r>
                  </m:oMath>
                </a14:m>
                <a:r>
                  <a:rPr lang="en-US" sz="1200" kern="1200" dirty="0">
                    <a:solidFill>
                      <a:schemeClr val="tx1"/>
                    </a:solidFill>
                    <a:effectLst/>
                    <a:latin typeface="+mn-lt"/>
                    <a:ea typeface="+mn-ea"/>
                    <a:cs typeface="+mn-cs"/>
                  </a:rPr>
                  <a:t> such that </a:t>
                </a:r>
                <a:r>
                  <a:rPr lang="en-US" sz="1200" i="1" kern="1200" dirty="0">
                    <a:solidFill>
                      <a:schemeClr val="tx1"/>
                    </a:solidFill>
                    <a:effectLst/>
                    <a:latin typeface="+mn-lt"/>
                    <a:ea typeface="+mn-ea"/>
                    <a:cs typeface="+mn-cs"/>
                  </a:rPr>
                  <a:t>L(t) = {x(t),y(t),z(t)}</a:t>
                </a:r>
                <a:r>
                  <a:rPr lang="en-US" sz="1200" kern="1200" dirty="0">
                    <a:solidFill>
                      <a:schemeClr val="tx1"/>
                    </a:solidFill>
                    <a:effectLst/>
                    <a:latin typeface="+mn-lt"/>
                    <a:ea typeface="+mn-ea"/>
                    <a:cs typeface="+mn-cs"/>
                  </a:rPr>
                  <a:t>  with </a:t>
                </a:r>
                <a:r>
                  <a:rPr lang="en-US" sz="1200" i="1" kern="1200" dirty="0">
                    <a:solidFill>
                      <a:schemeClr val="tx1"/>
                    </a:solidFill>
                    <a:effectLst/>
                    <a:latin typeface="+mn-lt"/>
                    <a:ea typeface="+mn-ea"/>
                    <a:cs typeface="+mn-cs"/>
                  </a:rPr>
                  <a:t>L(0)=</a:t>
                </a:r>
                <a14:m>
                  <m:oMath xmlns:m="http://schemas.openxmlformats.org/officeDocument/2006/math">
                    <m:r>
                      <a:rPr lang="en-US" sz="1200" i="1" kern="1200">
                        <a:solidFill>
                          <a:schemeClr val="tx1"/>
                        </a:solidFill>
                        <a:effectLst/>
                        <a:latin typeface="Cambria Math" panose="02040503050406030204" pitchFamily="18" charset="0"/>
                        <a:ea typeface="+mn-ea"/>
                        <a:cs typeface="+mn-cs"/>
                      </a:rPr>
                      <m:t> </m:t>
                    </m:r>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𝑣</m:t>
                        </m:r>
                      </m:e>
                      <m:sub>
                        <m:r>
                          <a:rPr lang="en-US" sz="1200" i="1" kern="1200">
                            <a:solidFill>
                              <a:schemeClr val="tx1"/>
                            </a:solidFill>
                            <a:effectLst/>
                            <a:latin typeface="Cambria Math" panose="02040503050406030204" pitchFamily="18" charset="0"/>
                            <a:ea typeface="+mn-ea"/>
                            <a:cs typeface="+mn-cs"/>
                          </a:rPr>
                          <m:t>0</m:t>
                        </m:r>
                      </m:sub>
                    </m:sSub>
                  </m:oMath>
                </a14:m>
                <a:r>
                  <a:rPr lang="en-US" sz="1200" kern="1200" dirty="0">
                    <a:solidFill>
                      <a:schemeClr val="tx1"/>
                    </a:solidFill>
                    <a:effectLst/>
                    <a:latin typeface="+mn-lt"/>
                    <a:ea typeface="+mn-ea"/>
                    <a:cs typeface="+mn-cs"/>
                  </a:rPr>
                  <a:t>  and </a:t>
                </a:r>
                <a:r>
                  <a:rPr lang="en-US" sz="1200" i="1" kern="1200" dirty="0">
                    <a:solidFill>
                      <a:schemeClr val="tx1"/>
                    </a:solidFill>
                    <a:effectLst/>
                    <a:latin typeface="+mn-lt"/>
                    <a:ea typeface="+mn-ea"/>
                    <a:cs typeface="+mn-cs"/>
                  </a:rPr>
                  <a:t>L(1)=</a:t>
                </a:r>
                <a14:m>
                  <m:oMath xmlns:m="http://schemas.openxmlformats.org/officeDocument/2006/math">
                    <m:r>
                      <a:rPr lang="en-US" sz="1200" i="1" kern="1200">
                        <a:solidFill>
                          <a:schemeClr val="tx1"/>
                        </a:solidFill>
                        <a:effectLst/>
                        <a:latin typeface="Cambria Math" panose="02040503050406030204" pitchFamily="18" charset="0"/>
                        <a:ea typeface="+mn-ea"/>
                        <a:cs typeface="+mn-cs"/>
                      </a:rPr>
                      <m:t> </m:t>
                    </m:r>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𝑣</m:t>
                        </m:r>
                      </m:e>
                      <m:sub>
                        <m:r>
                          <a:rPr lang="en-US" sz="1200" i="1" kern="1200">
                            <a:solidFill>
                              <a:schemeClr val="tx1"/>
                            </a:solidFill>
                            <a:effectLst/>
                            <a:latin typeface="Cambria Math" panose="02040503050406030204" pitchFamily="18" charset="0"/>
                            <a:ea typeface="+mn-ea"/>
                            <a:cs typeface="+mn-cs"/>
                          </a:rPr>
                          <m:t>1</m:t>
                        </m:r>
                      </m:sub>
                    </m:sSub>
                    <m:r>
                      <a:rPr lang="en-US" sz="1200" i="1" kern="1200">
                        <a:solidFill>
                          <a:schemeClr val="tx1"/>
                        </a:solidFill>
                        <a:effectLst/>
                        <a:latin typeface="Cambria Math" panose="02040503050406030204" pitchFamily="18" charset="0"/>
                        <a:ea typeface="+mn-ea"/>
                        <a:cs typeface="+mn-cs"/>
                      </a:rPr>
                      <m:t> </m:t>
                    </m:r>
                  </m:oMath>
                </a14:m>
                <a:r>
                  <a:rPr lang="en-US" sz="1200" kern="1200" dirty="0">
                    <a:solidFill>
                      <a:schemeClr val="tx1"/>
                    </a:solidFill>
                    <a:effectLst/>
                    <a:latin typeface="+mn-lt"/>
                    <a:ea typeface="+mn-ea"/>
                    <a:cs typeface="+mn-cs"/>
                  </a:rPr>
                  <a:t>(</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𝑣</m:t>
                        </m:r>
                      </m:e>
                      <m:sub>
                        <m:r>
                          <a:rPr lang="en-US" sz="1200" i="1" kern="1200">
                            <a:solidFill>
                              <a:schemeClr val="tx1"/>
                            </a:solidFill>
                            <a:effectLst/>
                            <a:latin typeface="Cambria Math" panose="02040503050406030204" pitchFamily="18" charset="0"/>
                            <a:ea typeface="+mn-ea"/>
                            <a:cs typeface="+mn-cs"/>
                          </a:rPr>
                          <m:t>0</m:t>
                        </m:r>
                      </m:sub>
                    </m:sSub>
                    <m:r>
                      <a:rPr lang="en-US" sz="1200" i="1" kern="1200">
                        <a:solidFill>
                          <a:schemeClr val="tx1"/>
                        </a:solidFill>
                        <a:effectLst/>
                        <a:latin typeface="Cambria Math" panose="02040503050406030204" pitchFamily="18" charset="0"/>
                        <a:ea typeface="+mn-ea"/>
                        <a:cs typeface="+mn-cs"/>
                      </a:rPr>
                      <m:t>,</m:t>
                    </m:r>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𝑣</m:t>
                        </m:r>
                      </m:e>
                      <m:sub>
                        <m:r>
                          <a:rPr lang="en-US" sz="1200" i="1" kern="1200">
                            <a:solidFill>
                              <a:schemeClr val="tx1"/>
                            </a:solidFill>
                            <a:effectLst/>
                            <a:latin typeface="Cambria Math" panose="02040503050406030204" pitchFamily="18" charset="0"/>
                            <a:ea typeface="+mn-ea"/>
                            <a:cs typeface="+mn-cs"/>
                          </a:rPr>
                          <m:t>1</m:t>
                        </m:r>
                      </m:sub>
                    </m:sSub>
                    <m:r>
                      <a:rPr lang="en-US" sz="1200" i="1" kern="1200">
                        <a:solidFill>
                          <a:schemeClr val="tx1"/>
                        </a:solidFill>
                        <a:effectLst/>
                        <a:latin typeface="Cambria Math" panose="02040503050406030204" pitchFamily="18" charset="0"/>
                        <a:ea typeface="+mn-ea"/>
                        <a:cs typeface="+mn-cs"/>
                      </a:rPr>
                      <m:t> </m:t>
                    </m:r>
                  </m:oMath>
                </a14:m>
                <a:r>
                  <a:rPr lang="en-US" sz="1200" kern="1200" dirty="0">
                    <a:solidFill>
                      <a:schemeClr val="tx1"/>
                    </a:solidFill>
                    <a:effectLst/>
                    <a:latin typeface="+mn-lt"/>
                    <a:ea typeface="+mn-ea"/>
                    <a:cs typeface="+mn-cs"/>
                  </a:rPr>
                  <a:t>the cube voxels corners, which are the end points of the line segment </a:t>
                </a:r>
                <a:r>
                  <a:rPr lang="en-US" sz="1200" i="1" kern="1200" dirty="0">
                    <a:solidFill>
                      <a:schemeClr val="tx1"/>
                    </a:solidFill>
                    <a:effectLst/>
                    <a:latin typeface="+mn-lt"/>
                    <a:ea typeface="+mn-ea"/>
                    <a:cs typeface="+mn-cs"/>
                  </a:rPr>
                  <a:t>L</a:t>
                </a:r>
                <a:r>
                  <a:rPr lang="en-US" sz="1200" kern="1200" dirty="0">
                    <a:solidFill>
                      <a:schemeClr val="tx1"/>
                    </a:solidFill>
                    <a:effectLst/>
                    <a:latin typeface="+mn-lt"/>
                    <a:ea typeface="+mn-ea"/>
                    <a:cs typeface="+mn-cs"/>
                  </a:rPr>
                  <a:t>).  Defining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m:t>
                        </m:r>
                      </m:e>
                      <m:sub>
                        <m:r>
                          <a:rPr lang="en-US" sz="1200" i="1" kern="1200">
                            <a:solidFill>
                              <a:schemeClr val="tx1"/>
                            </a:solidFill>
                            <a:effectLst/>
                            <a:latin typeface="Cambria Math" panose="02040503050406030204" pitchFamily="18" charset="0"/>
                            <a:ea typeface="+mn-ea"/>
                            <a:cs typeface="+mn-cs"/>
                          </a:rPr>
                          <m:t>𝑥</m:t>
                        </m:r>
                      </m:sub>
                    </m:sSub>
                    <m:r>
                      <a:rPr lang="en-US" sz="1200" i="1" kern="1200">
                        <a:solidFill>
                          <a:schemeClr val="tx1"/>
                        </a:solidFill>
                        <a:effectLst/>
                        <a:latin typeface="Cambria Math" panose="02040503050406030204" pitchFamily="18" charset="0"/>
                        <a:ea typeface="+mn-ea"/>
                        <a:cs typeface="+mn-cs"/>
                      </a:rPr>
                      <m:t>=</m:t>
                    </m:r>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𝑥</m:t>
                        </m:r>
                      </m:e>
                      <m:sub>
                        <m:r>
                          <a:rPr lang="en-US" sz="1200" i="1" kern="1200">
                            <a:solidFill>
                              <a:schemeClr val="tx1"/>
                            </a:solidFill>
                            <a:effectLst/>
                            <a:latin typeface="Cambria Math" panose="02040503050406030204" pitchFamily="18" charset="0"/>
                            <a:ea typeface="+mn-ea"/>
                            <a:cs typeface="+mn-cs"/>
                          </a:rPr>
                          <m:t>1</m:t>
                        </m:r>
                      </m:sub>
                    </m:sSub>
                    <m:r>
                      <a:rPr lang="en-US" sz="1200" i="1" kern="1200">
                        <a:solidFill>
                          <a:schemeClr val="tx1"/>
                        </a:solidFill>
                        <a:effectLst/>
                        <a:latin typeface="Cambria Math" panose="02040503050406030204" pitchFamily="18" charset="0"/>
                        <a:ea typeface="+mn-ea"/>
                        <a:cs typeface="+mn-cs"/>
                      </a:rPr>
                      <m:t>−</m:t>
                    </m:r>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𝑥</m:t>
                        </m:r>
                      </m:e>
                      <m:sub>
                        <m:r>
                          <a:rPr lang="en-US" sz="1200" i="1" kern="1200">
                            <a:solidFill>
                              <a:schemeClr val="tx1"/>
                            </a:solidFill>
                            <a:effectLst/>
                            <a:latin typeface="Cambria Math" panose="02040503050406030204" pitchFamily="18" charset="0"/>
                            <a:ea typeface="+mn-ea"/>
                            <a:cs typeface="+mn-cs"/>
                          </a:rPr>
                          <m:t>0</m:t>
                        </m:r>
                      </m:sub>
                    </m:sSub>
                    <m:r>
                      <a:rPr lang="en-US" sz="1200" i="1" kern="1200">
                        <a:solidFill>
                          <a:schemeClr val="tx1"/>
                        </a:solidFill>
                        <a:effectLst/>
                        <a:latin typeface="Cambria Math" panose="02040503050406030204" pitchFamily="18" charset="0"/>
                        <a:ea typeface="+mn-ea"/>
                        <a:cs typeface="+mn-cs"/>
                      </a:rPr>
                      <m:t> ,</m:t>
                    </m:r>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m:t>
                        </m:r>
                      </m:e>
                      <m:sub>
                        <m:r>
                          <a:rPr lang="en-US" sz="1200" i="1" kern="1200">
                            <a:solidFill>
                              <a:schemeClr val="tx1"/>
                            </a:solidFill>
                            <a:effectLst/>
                            <a:latin typeface="Cambria Math" panose="02040503050406030204" pitchFamily="18" charset="0"/>
                            <a:ea typeface="+mn-ea"/>
                            <a:cs typeface="+mn-cs"/>
                          </a:rPr>
                          <m:t>𝑦</m:t>
                        </m:r>
                      </m:sub>
                    </m:sSub>
                    <m:r>
                      <a:rPr lang="en-US" sz="1200" i="1" kern="1200">
                        <a:solidFill>
                          <a:schemeClr val="tx1"/>
                        </a:solidFill>
                        <a:effectLst/>
                        <a:latin typeface="Cambria Math" panose="02040503050406030204" pitchFamily="18" charset="0"/>
                        <a:ea typeface="+mn-ea"/>
                        <a:cs typeface="+mn-cs"/>
                      </a:rPr>
                      <m:t>=</m:t>
                    </m:r>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𝑦</m:t>
                        </m:r>
                      </m:e>
                      <m:sub>
                        <m:r>
                          <a:rPr lang="en-US" sz="1200" i="1" kern="1200">
                            <a:solidFill>
                              <a:schemeClr val="tx1"/>
                            </a:solidFill>
                            <a:effectLst/>
                            <a:latin typeface="Cambria Math" panose="02040503050406030204" pitchFamily="18" charset="0"/>
                            <a:ea typeface="+mn-ea"/>
                            <a:cs typeface="+mn-cs"/>
                          </a:rPr>
                          <m:t>1</m:t>
                        </m:r>
                      </m:sub>
                    </m:sSub>
                    <m:r>
                      <a:rPr lang="en-US" sz="1200" i="1" kern="1200">
                        <a:solidFill>
                          <a:schemeClr val="tx1"/>
                        </a:solidFill>
                        <a:effectLst/>
                        <a:latin typeface="Cambria Math" panose="02040503050406030204" pitchFamily="18" charset="0"/>
                        <a:ea typeface="+mn-ea"/>
                        <a:cs typeface="+mn-cs"/>
                      </a:rPr>
                      <m:t>−</m:t>
                    </m:r>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𝑦</m:t>
                        </m:r>
                      </m:e>
                      <m:sub>
                        <m:r>
                          <a:rPr lang="en-US" sz="1200" i="1" kern="1200">
                            <a:solidFill>
                              <a:schemeClr val="tx1"/>
                            </a:solidFill>
                            <a:effectLst/>
                            <a:latin typeface="Cambria Math" panose="02040503050406030204" pitchFamily="18" charset="0"/>
                            <a:ea typeface="+mn-ea"/>
                            <a:cs typeface="+mn-cs"/>
                          </a:rPr>
                          <m:t>0</m:t>
                        </m:r>
                      </m:sub>
                    </m:sSub>
                    <m:r>
                      <a:rPr lang="en-US" sz="1200" i="1" kern="1200">
                        <a:solidFill>
                          <a:schemeClr val="tx1"/>
                        </a:solidFill>
                        <a:effectLst/>
                        <a:latin typeface="Cambria Math" panose="02040503050406030204" pitchFamily="18" charset="0"/>
                        <a:ea typeface="+mn-ea"/>
                        <a:cs typeface="+mn-cs"/>
                      </a:rPr>
                      <m:t> ,</m:t>
                    </m:r>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m:t>
                        </m:r>
                      </m:e>
                      <m:sub>
                        <m:r>
                          <a:rPr lang="en-US" sz="1200" i="1" kern="1200">
                            <a:solidFill>
                              <a:schemeClr val="tx1"/>
                            </a:solidFill>
                            <a:effectLst/>
                            <a:latin typeface="Cambria Math" panose="02040503050406030204" pitchFamily="18" charset="0"/>
                            <a:ea typeface="+mn-ea"/>
                            <a:cs typeface="+mn-cs"/>
                          </a:rPr>
                          <m:t>𝑧</m:t>
                        </m:r>
                      </m:sub>
                    </m:sSub>
                    <m:r>
                      <a:rPr lang="en-US" sz="1200" i="1" kern="1200">
                        <a:solidFill>
                          <a:schemeClr val="tx1"/>
                        </a:solidFill>
                        <a:effectLst/>
                        <a:latin typeface="Cambria Math" panose="02040503050406030204" pitchFamily="18" charset="0"/>
                        <a:ea typeface="+mn-ea"/>
                        <a:cs typeface="+mn-cs"/>
                      </a:rPr>
                      <m:t>=</m:t>
                    </m:r>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𝑧</m:t>
                        </m:r>
                      </m:e>
                      <m:sub>
                        <m:r>
                          <a:rPr lang="en-US" sz="1200" i="1" kern="1200">
                            <a:solidFill>
                              <a:schemeClr val="tx1"/>
                            </a:solidFill>
                            <a:effectLst/>
                            <a:latin typeface="Cambria Math" panose="02040503050406030204" pitchFamily="18" charset="0"/>
                            <a:ea typeface="+mn-ea"/>
                            <a:cs typeface="+mn-cs"/>
                          </a:rPr>
                          <m:t>1</m:t>
                        </m:r>
                      </m:sub>
                    </m:sSub>
                    <m:r>
                      <a:rPr lang="en-US" sz="1200" i="1" kern="1200">
                        <a:solidFill>
                          <a:schemeClr val="tx1"/>
                        </a:solidFill>
                        <a:effectLst/>
                        <a:latin typeface="Cambria Math" panose="02040503050406030204" pitchFamily="18" charset="0"/>
                        <a:ea typeface="+mn-ea"/>
                        <a:cs typeface="+mn-cs"/>
                      </a:rPr>
                      <m:t>−</m:t>
                    </m:r>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𝑧</m:t>
                        </m:r>
                      </m:e>
                      <m:sub>
                        <m:r>
                          <a:rPr lang="en-US" sz="1200" i="1" kern="1200">
                            <a:solidFill>
                              <a:schemeClr val="tx1"/>
                            </a:solidFill>
                            <a:effectLst/>
                            <a:latin typeface="Cambria Math" panose="02040503050406030204" pitchFamily="18" charset="0"/>
                            <a:ea typeface="+mn-ea"/>
                            <a:cs typeface="+mn-cs"/>
                          </a:rPr>
                          <m:t>0</m:t>
                        </m:r>
                      </m:sub>
                    </m:sSub>
                    <m:r>
                      <a:rPr lang="en-US" sz="1200" i="1" kern="1200">
                        <a:solidFill>
                          <a:schemeClr val="tx1"/>
                        </a:solidFill>
                        <a:effectLst/>
                        <a:latin typeface="Cambria Math" panose="02040503050406030204" pitchFamily="18" charset="0"/>
                        <a:ea typeface="+mn-ea"/>
                        <a:cs typeface="+mn-cs"/>
                      </a:rPr>
                      <m:t>  </m:t>
                    </m:r>
                  </m:oMath>
                </a14:m>
                <a:r>
                  <a:rPr lang="en-US" sz="1200" kern="1200" dirty="0">
                    <a:solidFill>
                      <a:schemeClr val="tx1"/>
                    </a:solidFill>
                    <a:effectLst/>
                    <a:latin typeface="+mn-lt"/>
                    <a:ea typeface="+mn-ea"/>
                    <a:cs typeface="+mn-cs"/>
                  </a:rPr>
                  <a:t>the line segment </a:t>
                </a:r>
                <a:r>
                  <a:rPr lang="en-US" sz="1200" i="1" kern="1200" dirty="0">
                    <a:solidFill>
                      <a:schemeClr val="tx1"/>
                    </a:solidFill>
                    <a:effectLst/>
                    <a:latin typeface="+mn-lt"/>
                    <a:ea typeface="+mn-ea"/>
                    <a:cs typeface="+mn-cs"/>
                  </a:rPr>
                  <a:t>L </a:t>
                </a:r>
                <a:r>
                  <a:rPr lang="en-US" sz="1200" kern="1200" dirty="0">
                    <a:solidFill>
                      <a:schemeClr val="tx1"/>
                    </a:solidFill>
                    <a:effectLst/>
                    <a:latin typeface="+mn-lt"/>
                    <a:ea typeface="+mn-ea"/>
                    <a:cs typeface="+mn-cs"/>
                  </a:rPr>
                  <a:t>intersect a </a:t>
                </a:r>
                <a:r>
                  <a:rPr lang="en-US" sz="1200" i="1" kern="1200" dirty="0">
                    <a:solidFill>
                      <a:schemeClr val="tx1"/>
                    </a:solidFill>
                    <a:effectLst/>
                    <a:latin typeface="+mn-lt"/>
                    <a:ea typeface="+mn-ea"/>
                    <a:cs typeface="+mn-cs"/>
                  </a:rPr>
                  <a:t>YZ-</a:t>
                </a:r>
                <a:r>
                  <a:rPr lang="en-US" sz="1200" kern="1200" dirty="0">
                    <a:solidFill>
                      <a:schemeClr val="tx1"/>
                    </a:solidFill>
                    <a:effectLst/>
                    <a:latin typeface="+mn-lt"/>
                    <a:ea typeface="+mn-ea"/>
                    <a:cs typeface="+mn-cs"/>
                  </a:rPr>
                  <a:t>plane whenever </a:t>
                </a:r>
                <a:r>
                  <a:rPr lang="en-US" sz="1200" i="1" kern="1200" dirty="0">
                    <a:solidFill>
                      <a:schemeClr val="tx1"/>
                    </a:solidFill>
                    <a:effectLst/>
                    <a:latin typeface="+mn-lt"/>
                    <a:ea typeface="+mn-ea"/>
                    <a:cs typeface="+mn-cs"/>
                  </a:rPr>
                  <a:t>t </a:t>
                </a:r>
                <a:r>
                  <a:rPr lang="en-US" sz="1200" kern="1200" dirty="0">
                    <a:solidFill>
                      <a:schemeClr val="tx1"/>
                    </a:solidFill>
                    <a:effectLst/>
                    <a:latin typeface="+mn-lt"/>
                    <a:ea typeface="+mn-ea"/>
                    <a:cs typeface="+mn-cs"/>
                  </a:rPr>
                  <a:t>is a multiple of </a:t>
                </a:r>
                <a14:m>
                  <m:oMath xmlns:m="http://schemas.openxmlformats.org/officeDocument/2006/math">
                    <m:f>
                      <m:fPr>
                        <m:type m:val="lin"/>
                        <m:ctrlPr>
                          <a:rPr lang="en-US" sz="1200" i="1" kern="1200">
                            <a:solidFill>
                              <a:schemeClr val="tx1"/>
                            </a:solidFill>
                            <a:effectLst/>
                            <a:latin typeface="Cambria Math" panose="02040503050406030204" pitchFamily="18" charset="0"/>
                            <a:ea typeface="+mn-ea"/>
                            <a:cs typeface="+mn-cs"/>
                          </a:rPr>
                        </m:ctrlPr>
                      </m:fPr>
                      <m:num>
                        <m:r>
                          <a:rPr lang="en-US" sz="1200" i="1" kern="1200">
                            <a:solidFill>
                              <a:schemeClr val="tx1"/>
                            </a:solidFill>
                            <a:effectLst/>
                            <a:latin typeface="Cambria Math" panose="02040503050406030204" pitchFamily="18" charset="0"/>
                            <a:ea typeface="+mn-ea"/>
                            <a:cs typeface="+mn-cs"/>
                          </a:rPr>
                          <m:t>1</m:t>
                        </m:r>
                      </m:num>
                      <m:den>
                        <m:d>
                          <m:dPr>
                            <m:begChr m:val="|"/>
                            <m:endChr m:val="|"/>
                            <m:ctrlPr>
                              <a:rPr lang="en-US" sz="1200" i="1" kern="1200">
                                <a:solidFill>
                                  <a:schemeClr val="tx1"/>
                                </a:solidFill>
                                <a:effectLst/>
                                <a:latin typeface="Cambria Math" panose="02040503050406030204" pitchFamily="18" charset="0"/>
                                <a:ea typeface="+mn-ea"/>
                                <a:cs typeface="+mn-cs"/>
                              </a:rPr>
                            </m:ctrlPr>
                          </m:dPr>
                          <m:e>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m:t>
                                </m:r>
                              </m:e>
                              <m:sub>
                                <m:r>
                                  <a:rPr lang="en-US" sz="1200" i="1" kern="1200">
                                    <a:solidFill>
                                      <a:schemeClr val="tx1"/>
                                    </a:solidFill>
                                    <a:effectLst/>
                                    <a:latin typeface="Cambria Math" panose="02040503050406030204" pitchFamily="18" charset="0"/>
                                    <a:ea typeface="+mn-ea"/>
                                    <a:cs typeface="+mn-cs"/>
                                  </a:rPr>
                                  <m:t>𝑥</m:t>
                                </m:r>
                              </m:sub>
                            </m:sSub>
                          </m:e>
                        </m:d>
                      </m:den>
                    </m:f>
                  </m:oMath>
                </a14:m>
                <a:r>
                  <a:rPr lang="en-US" sz="1200" i="1"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 an </a:t>
                </a:r>
                <a:r>
                  <a:rPr lang="en-US" sz="1200" i="1" kern="1200" dirty="0">
                    <a:solidFill>
                      <a:schemeClr val="tx1"/>
                    </a:solidFill>
                    <a:effectLst/>
                    <a:latin typeface="+mn-lt"/>
                    <a:ea typeface="+mn-ea"/>
                    <a:cs typeface="+mn-cs"/>
                  </a:rPr>
                  <a:t>XZ-</a:t>
                </a:r>
                <a:r>
                  <a:rPr lang="en-US" sz="1200" kern="1200" dirty="0">
                    <a:solidFill>
                      <a:schemeClr val="tx1"/>
                    </a:solidFill>
                    <a:effectLst/>
                    <a:latin typeface="+mn-lt"/>
                    <a:ea typeface="+mn-ea"/>
                    <a:cs typeface="+mn-cs"/>
                  </a:rPr>
                  <a:t>-plane whenever </a:t>
                </a:r>
                <a:r>
                  <a:rPr lang="en-US" sz="1200" i="1" kern="1200" dirty="0">
                    <a:solidFill>
                      <a:schemeClr val="tx1"/>
                    </a:solidFill>
                    <a:effectLst/>
                    <a:latin typeface="+mn-lt"/>
                    <a:ea typeface="+mn-ea"/>
                    <a:cs typeface="+mn-cs"/>
                  </a:rPr>
                  <a:t>t</a:t>
                </a:r>
                <a:r>
                  <a:rPr lang="en-US" sz="1200" kern="1200" dirty="0">
                    <a:solidFill>
                      <a:schemeClr val="tx1"/>
                    </a:solidFill>
                    <a:effectLst/>
                    <a:latin typeface="+mn-lt"/>
                    <a:ea typeface="+mn-ea"/>
                    <a:cs typeface="+mn-cs"/>
                  </a:rPr>
                  <a:t> is a multiple of </a:t>
                </a:r>
                <a14:m>
                  <m:oMath xmlns:m="http://schemas.openxmlformats.org/officeDocument/2006/math">
                    <m:f>
                      <m:fPr>
                        <m:type m:val="lin"/>
                        <m:ctrlPr>
                          <a:rPr lang="en-US" sz="1200" i="1" kern="1200">
                            <a:solidFill>
                              <a:schemeClr val="tx1"/>
                            </a:solidFill>
                            <a:effectLst/>
                            <a:latin typeface="Cambria Math" panose="02040503050406030204" pitchFamily="18" charset="0"/>
                            <a:ea typeface="+mn-ea"/>
                            <a:cs typeface="+mn-cs"/>
                          </a:rPr>
                        </m:ctrlPr>
                      </m:fPr>
                      <m:num>
                        <m:r>
                          <a:rPr lang="en-US" sz="1200" i="1" kern="1200">
                            <a:solidFill>
                              <a:schemeClr val="tx1"/>
                            </a:solidFill>
                            <a:effectLst/>
                            <a:latin typeface="Cambria Math" panose="02040503050406030204" pitchFamily="18" charset="0"/>
                            <a:ea typeface="+mn-ea"/>
                            <a:cs typeface="+mn-cs"/>
                          </a:rPr>
                          <m:t>1</m:t>
                        </m:r>
                      </m:num>
                      <m:den>
                        <m:d>
                          <m:dPr>
                            <m:begChr m:val="|"/>
                            <m:endChr m:val="|"/>
                            <m:ctrlPr>
                              <a:rPr lang="en-US" sz="1200" i="1" kern="1200">
                                <a:solidFill>
                                  <a:schemeClr val="tx1"/>
                                </a:solidFill>
                                <a:effectLst/>
                                <a:latin typeface="Cambria Math" panose="02040503050406030204" pitchFamily="18" charset="0"/>
                                <a:ea typeface="+mn-ea"/>
                                <a:cs typeface="+mn-cs"/>
                              </a:rPr>
                            </m:ctrlPr>
                          </m:dPr>
                          <m:e>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m:t>
                                </m:r>
                              </m:e>
                              <m:sub>
                                <m:r>
                                  <a:rPr lang="en-US" sz="1200" i="1" kern="1200">
                                    <a:solidFill>
                                      <a:schemeClr val="tx1"/>
                                    </a:solidFill>
                                    <a:effectLst/>
                                    <a:latin typeface="Cambria Math" panose="02040503050406030204" pitchFamily="18" charset="0"/>
                                    <a:ea typeface="+mn-ea"/>
                                    <a:cs typeface="+mn-cs"/>
                                  </a:rPr>
                                  <m:t>𝑦</m:t>
                                </m:r>
                              </m:sub>
                            </m:sSub>
                          </m:e>
                        </m:d>
                      </m:den>
                    </m:f>
                  </m:oMath>
                </a14:m>
                <a:r>
                  <a:rPr lang="en-US" sz="1200" kern="1200" dirty="0">
                    <a:solidFill>
                      <a:schemeClr val="tx1"/>
                    </a:solidFill>
                    <a:effectLst/>
                    <a:latin typeface="+mn-lt"/>
                    <a:ea typeface="+mn-ea"/>
                    <a:cs typeface="+mn-cs"/>
                  </a:rPr>
                  <a:t>, and a </a:t>
                </a:r>
                <a:r>
                  <a:rPr lang="en-US" sz="1200" i="1" kern="1200" dirty="0">
                    <a:solidFill>
                      <a:schemeClr val="tx1"/>
                    </a:solidFill>
                    <a:effectLst/>
                    <a:latin typeface="+mn-lt"/>
                    <a:ea typeface="+mn-ea"/>
                    <a:cs typeface="+mn-cs"/>
                  </a:rPr>
                  <a:t>XY</a:t>
                </a:r>
                <a:r>
                  <a:rPr lang="en-US" sz="1200" kern="1200" dirty="0">
                    <a:solidFill>
                      <a:schemeClr val="tx1"/>
                    </a:solidFill>
                    <a:effectLst/>
                    <a:latin typeface="+mn-lt"/>
                    <a:ea typeface="+mn-ea"/>
                    <a:cs typeface="+mn-cs"/>
                  </a:rPr>
                  <a:t>-plane whenever </a:t>
                </a:r>
                <a:r>
                  <a:rPr lang="en-US" sz="1200" i="1" kern="1200" dirty="0">
                    <a:solidFill>
                      <a:schemeClr val="tx1"/>
                    </a:solidFill>
                    <a:effectLst/>
                    <a:latin typeface="+mn-lt"/>
                    <a:ea typeface="+mn-ea"/>
                    <a:cs typeface="+mn-cs"/>
                  </a:rPr>
                  <a:t>t</a:t>
                </a:r>
                <a:r>
                  <a:rPr lang="en-US" sz="1200" kern="1200" dirty="0">
                    <a:solidFill>
                      <a:schemeClr val="tx1"/>
                    </a:solidFill>
                    <a:effectLst/>
                    <a:latin typeface="+mn-lt"/>
                    <a:ea typeface="+mn-ea"/>
                    <a:cs typeface="+mn-cs"/>
                  </a:rPr>
                  <a:t> is a multiple of </a:t>
                </a:r>
                <a14:m>
                  <m:oMath xmlns:m="http://schemas.openxmlformats.org/officeDocument/2006/math">
                    <m:f>
                      <m:fPr>
                        <m:type m:val="lin"/>
                        <m:ctrlPr>
                          <a:rPr lang="en-US" sz="1200" i="1" kern="1200">
                            <a:solidFill>
                              <a:schemeClr val="tx1"/>
                            </a:solidFill>
                            <a:effectLst/>
                            <a:latin typeface="Cambria Math" panose="02040503050406030204" pitchFamily="18" charset="0"/>
                            <a:ea typeface="+mn-ea"/>
                            <a:cs typeface="+mn-cs"/>
                          </a:rPr>
                        </m:ctrlPr>
                      </m:fPr>
                      <m:num>
                        <m:r>
                          <a:rPr lang="en-US" sz="1200" i="1" kern="1200">
                            <a:solidFill>
                              <a:schemeClr val="tx1"/>
                            </a:solidFill>
                            <a:effectLst/>
                            <a:latin typeface="Cambria Math" panose="02040503050406030204" pitchFamily="18" charset="0"/>
                            <a:ea typeface="+mn-ea"/>
                            <a:cs typeface="+mn-cs"/>
                          </a:rPr>
                          <m:t>1</m:t>
                        </m:r>
                      </m:num>
                      <m:den>
                        <m:d>
                          <m:dPr>
                            <m:begChr m:val="|"/>
                            <m:endChr m:val="|"/>
                            <m:ctrlPr>
                              <a:rPr lang="en-US" sz="1200" i="1" kern="1200">
                                <a:solidFill>
                                  <a:schemeClr val="tx1"/>
                                </a:solidFill>
                                <a:effectLst/>
                                <a:latin typeface="Cambria Math" panose="02040503050406030204" pitchFamily="18" charset="0"/>
                                <a:ea typeface="+mn-ea"/>
                                <a:cs typeface="+mn-cs"/>
                              </a:rPr>
                            </m:ctrlPr>
                          </m:dPr>
                          <m:e>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m:t>
                                </m:r>
                              </m:e>
                              <m:sub>
                                <m:r>
                                  <a:rPr lang="en-US" sz="1200" i="1" kern="1200">
                                    <a:solidFill>
                                      <a:schemeClr val="tx1"/>
                                    </a:solidFill>
                                    <a:effectLst/>
                                    <a:latin typeface="Cambria Math" panose="02040503050406030204" pitchFamily="18" charset="0"/>
                                    <a:ea typeface="+mn-ea"/>
                                    <a:cs typeface="+mn-cs"/>
                                  </a:rPr>
                                  <m:t>𝑧</m:t>
                                </m:r>
                              </m:sub>
                            </m:sSub>
                          </m:e>
                        </m:d>
                      </m:den>
                    </m:f>
                  </m:oMath>
                </a14:m>
                <a:endParaRPr lang="en-US" dirty="0"/>
              </a:p>
            </p:txBody>
          </p:sp>
        </mc:Choice>
        <mc:Fallback xmlns="">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merging three </a:t>
                </a:r>
                <a:r>
                  <a:rPr lang="en-US" sz="1200" kern="1200" dirty="0" err="1">
                    <a:solidFill>
                      <a:schemeClr val="tx1"/>
                    </a:solidFill>
                    <a:effectLst/>
                    <a:latin typeface="+mn-lt"/>
                    <a:ea typeface="+mn-ea"/>
                    <a:cs typeface="+mn-cs"/>
                  </a:rPr>
                  <a:t>equispaced</a:t>
                </a:r>
                <a:r>
                  <a:rPr lang="en-US" sz="1200" kern="1200" dirty="0">
                    <a:solidFill>
                      <a:schemeClr val="tx1"/>
                    </a:solidFill>
                    <a:effectLst/>
                    <a:latin typeface="+mn-lt"/>
                    <a:ea typeface="+mn-ea"/>
                    <a:cs typeface="+mn-cs"/>
                  </a:rPr>
                  <a:t> sequences defined by parameterizing the line </a:t>
                </a:r>
                <a:r>
                  <a:rPr lang="en-US" sz="1200" i="1" kern="1200" dirty="0">
                    <a:solidFill>
                      <a:schemeClr val="tx1"/>
                    </a:solidFill>
                    <a:effectLst/>
                    <a:latin typeface="+mn-lt"/>
                    <a:ea typeface="+mn-ea"/>
                    <a:cs typeface="+mn-cs"/>
                  </a:rPr>
                  <a:t>L</a:t>
                </a:r>
                <a:r>
                  <a:rPr lang="en-US" sz="1200" kern="1200" dirty="0">
                    <a:solidFill>
                      <a:schemeClr val="tx1"/>
                    </a:solidFill>
                    <a:effectLst/>
                    <a:latin typeface="+mn-lt"/>
                    <a:ea typeface="+mn-ea"/>
                    <a:cs typeface="+mn-cs"/>
                  </a:rPr>
                  <a:t> using a parameter </a:t>
                </a:r>
                <a:r>
                  <a:rPr lang="en-US" sz="1200" i="0" kern="1200">
                    <a:solidFill>
                      <a:schemeClr val="tx1"/>
                    </a:solidFill>
                    <a:effectLst/>
                    <a:latin typeface="+mn-lt"/>
                    <a:ea typeface="+mn-ea"/>
                    <a:cs typeface="+mn-cs"/>
                  </a:rPr>
                  <a:t>0≤  𝑡 ≤ 1</a:t>
                </a:r>
                <a:r>
                  <a:rPr lang="en-US" sz="1200" kern="1200" dirty="0">
                    <a:solidFill>
                      <a:schemeClr val="tx1"/>
                    </a:solidFill>
                    <a:effectLst/>
                    <a:latin typeface="+mn-lt"/>
                    <a:ea typeface="+mn-ea"/>
                    <a:cs typeface="+mn-cs"/>
                  </a:rPr>
                  <a:t> such that </a:t>
                </a:r>
                <a:r>
                  <a:rPr lang="en-US" sz="1200" i="1" kern="1200" dirty="0">
                    <a:solidFill>
                      <a:schemeClr val="tx1"/>
                    </a:solidFill>
                    <a:effectLst/>
                    <a:latin typeface="+mn-lt"/>
                    <a:ea typeface="+mn-ea"/>
                    <a:cs typeface="+mn-cs"/>
                  </a:rPr>
                  <a:t>L(t) = {x(t),y(t),z(t)}</a:t>
                </a:r>
                <a:r>
                  <a:rPr lang="en-US" sz="1200" kern="1200" dirty="0">
                    <a:solidFill>
                      <a:schemeClr val="tx1"/>
                    </a:solidFill>
                    <a:effectLst/>
                    <a:latin typeface="+mn-lt"/>
                    <a:ea typeface="+mn-ea"/>
                    <a:cs typeface="+mn-cs"/>
                  </a:rPr>
                  <a:t>  with </a:t>
                </a:r>
                <a:r>
                  <a:rPr lang="en-US" sz="1200" i="1" kern="1200" dirty="0">
                    <a:solidFill>
                      <a:schemeClr val="tx1"/>
                    </a:solidFill>
                    <a:effectLst/>
                    <a:latin typeface="+mn-lt"/>
                    <a:ea typeface="+mn-ea"/>
                    <a:cs typeface="+mn-cs"/>
                  </a:rPr>
                  <a:t>L(0)=</a:t>
                </a:r>
                <a:r>
                  <a:rPr lang="en-US" sz="1200" i="0" kern="1200">
                    <a:solidFill>
                      <a:schemeClr val="tx1"/>
                    </a:solidFill>
                    <a:effectLst/>
                    <a:latin typeface="+mn-lt"/>
                    <a:ea typeface="+mn-ea"/>
                    <a:cs typeface="+mn-cs"/>
                  </a:rPr>
                  <a:t> 𝑣_0</a:t>
                </a:r>
                <a:r>
                  <a:rPr lang="en-US" sz="1200" kern="1200" dirty="0">
                    <a:solidFill>
                      <a:schemeClr val="tx1"/>
                    </a:solidFill>
                    <a:effectLst/>
                    <a:latin typeface="+mn-lt"/>
                    <a:ea typeface="+mn-ea"/>
                    <a:cs typeface="+mn-cs"/>
                  </a:rPr>
                  <a:t>  and </a:t>
                </a:r>
                <a:r>
                  <a:rPr lang="en-US" sz="1200" i="1" kern="1200" dirty="0">
                    <a:solidFill>
                      <a:schemeClr val="tx1"/>
                    </a:solidFill>
                    <a:effectLst/>
                    <a:latin typeface="+mn-lt"/>
                    <a:ea typeface="+mn-ea"/>
                    <a:cs typeface="+mn-cs"/>
                  </a:rPr>
                  <a:t>L(1)=</a:t>
                </a:r>
                <a:r>
                  <a:rPr lang="en-US" sz="1200" i="0" kern="1200">
                    <a:solidFill>
                      <a:schemeClr val="tx1"/>
                    </a:solidFill>
                    <a:effectLst/>
                    <a:latin typeface="+mn-lt"/>
                    <a:ea typeface="+mn-ea"/>
                    <a:cs typeface="+mn-cs"/>
                  </a:rPr>
                  <a:t> 𝑣_1  </a:t>
                </a:r>
                <a:r>
                  <a:rPr lang="en-US" sz="1200" kern="1200" dirty="0">
                    <a:solidFill>
                      <a:schemeClr val="tx1"/>
                    </a:solidFill>
                    <a:effectLst/>
                    <a:latin typeface="+mn-lt"/>
                    <a:ea typeface="+mn-ea"/>
                    <a:cs typeface="+mn-cs"/>
                  </a:rPr>
                  <a:t>(</a:t>
                </a:r>
                <a:r>
                  <a:rPr lang="en-US" sz="1200" i="0" kern="1200">
                    <a:solidFill>
                      <a:schemeClr val="tx1"/>
                    </a:solidFill>
                    <a:effectLst/>
                    <a:latin typeface="+mn-lt"/>
                    <a:ea typeface="+mn-ea"/>
                    <a:cs typeface="+mn-cs"/>
                  </a:rPr>
                  <a:t>𝑣_0,𝑣_1  </a:t>
                </a:r>
                <a:r>
                  <a:rPr lang="en-US" sz="1200" kern="1200" dirty="0">
                    <a:solidFill>
                      <a:schemeClr val="tx1"/>
                    </a:solidFill>
                    <a:effectLst/>
                    <a:latin typeface="+mn-lt"/>
                    <a:ea typeface="+mn-ea"/>
                    <a:cs typeface="+mn-cs"/>
                  </a:rPr>
                  <a:t>the cube voxels corners, which are the end points of the line segment </a:t>
                </a:r>
                <a:r>
                  <a:rPr lang="en-US" sz="1200" i="1" kern="1200" dirty="0">
                    <a:solidFill>
                      <a:schemeClr val="tx1"/>
                    </a:solidFill>
                    <a:effectLst/>
                    <a:latin typeface="+mn-lt"/>
                    <a:ea typeface="+mn-ea"/>
                    <a:cs typeface="+mn-cs"/>
                  </a:rPr>
                  <a:t>L</a:t>
                </a:r>
                <a:r>
                  <a:rPr lang="en-US" sz="1200" kern="1200" dirty="0">
                    <a:solidFill>
                      <a:schemeClr val="tx1"/>
                    </a:solidFill>
                    <a:effectLst/>
                    <a:latin typeface="+mn-lt"/>
                    <a:ea typeface="+mn-ea"/>
                    <a:cs typeface="+mn-cs"/>
                  </a:rPr>
                  <a:t>).  Defining </a:t>
                </a:r>
                <a:r>
                  <a:rPr lang="en-US" sz="1200" i="0" kern="1200">
                    <a:solidFill>
                      <a:schemeClr val="tx1"/>
                    </a:solidFill>
                    <a:effectLst/>
                    <a:latin typeface="+mn-lt"/>
                    <a:ea typeface="+mn-ea"/>
                    <a:cs typeface="+mn-cs"/>
                  </a:rPr>
                  <a:t>∆_𝑥=𝑥_1−𝑥_0  ,∆_𝑦=𝑦_1−𝑦_0  ,∆_𝑧=𝑧_1−𝑧_0   </a:t>
                </a:r>
                <a:r>
                  <a:rPr lang="en-US" sz="1200" kern="1200" dirty="0">
                    <a:solidFill>
                      <a:schemeClr val="tx1"/>
                    </a:solidFill>
                    <a:effectLst/>
                    <a:latin typeface="+mn-lt"/>
                    <a:ea typeface="+mn-ea"/>
                    <a:cs typeface="+mn-cs"/>
                  </a:rPr>
                  <a:t>the line segment </a:t>
                </a:r>
                <a:r>
                  <a:rPr lang="en-US" sz="1200" i="1" kern="1200" dirty="0">
                    <a:solidFill>
                      <a:schemeClr val="tx1"/>
                    </a:solidFill>
                    <a:effectLst/>
                    <a:latin typeface="+mn-lt"/>
                    <a:ea typeface="+mn-ea"/>
                    <a:cs typeface="+mn-cs"/>
                  </a:rPr>
                  <a:t>L </a:t>
                </a:r>
                <a:r>
                  <a:rPr lang="en-US" sz="1200" kern="1200" dirty="0">
                    <a:solidFill>
                      <a:schemeClr val="tx1"/>
                    </a:solidFill>
                    <a:effectLst/>
                    <a:latin typeface="+mn-lt"/>
                    <a:ea typeface="+mn-ea"/>
                    <a:cs typeface="+mn-cs"/>
                  </a:rPr>
                  <a:t>intersect a </a:t>
                </a:r>
                <a:r>
                  <a:rPr lang="en-US" sz="1200" i="1" kern="1200" dirty="0">
                    <a:solidFill>
                      <a:schemeClr val="tx1"/>
                    </a:solidFill>
                    <a:effectLst/>
                    <a:latin typeface="+mn-lt"/>
                    <a:ea typeface="+mn-ea"/>
                    <a:cs typeface="+mn-cs"/>
                  </a:rPr>
                  <a:t>YZ-</a:t>
                </a:r>
                <a:r>
                  <a:rPr lang="en-US" sz="1200" kern="1200" dirty="0">
                    <a:solidFill>
                      <a:schemeClr val="tx1"/>
                    </a:solidFill>
                    <a:effectLst/>
                    <a:latin typeface="+mn-lt"/>
                    <a:ea typeface="+mn-ea"/>
                    <a:cs typeface="+mn-cs"/>
                  </a:rPr>
                  <a:t>plane whenever </a:t>
                </a:r>
                <a:r>
                  <a:rPr lang="en-US" sz="1200" i="1" kern="1200" dirty="0">
                    <a:solidFill>
                      <a:schemeClr val="tx1"/>
                    </a:solidFill>
                    <a:effectLst/>
                    <a:latin typeface="+mn-lt"/>
                    <a:ea typeface="+mn-ea"/>
                    <a:cs typeface="+mn-cs"/>
                  </a:rPr>
                  <a:t>t </a:t>
                </a:r>
                <a:r>
                  <a:rPr lang="en-US" sz="1200" kern="1200" dirty="0">
                    <a:solidFill>
                      <a:schemeClr val="tx1"/>
                    </a:solidFill>
                    <a:effectLst/>
                    <a:latin typeface="+mn-lt"/>
                    <a:ea typeface="+mn-ea"/>
                    <a:cs typeface="+mn-cs"/>
                  </a:rPr>
                  <a:t>is a multiple of </a:t>
                </a:r>
                <a:r>
                  <a:rPr lang="en-US" sz="1200" i="0" kern="1200">
                    <a:solidFill>
                      <a:schemeClr val="tx1"/>
                    </a:solidFill>
                    <a:effectLst/>
                    <a:latin typeface="+mn-lt"/>
                    <a:ea typeface="+mn-ea"/>
                    <a:cs typeface="+mn-cs"/>
                  </a:rPr>
                  <a:t>1∕|∆_𝑥 | </a:t>
                </a:r>
                <a:r>
                  <a:rPr lang="en-US" sz="1200" i="1"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 an </a:t>
                </a:r>
                <a:r>
                  <a:rPr lang="en-US" sz="1200" i="1" kern="1200" dirty="0">
                    <a:solidFill>
                      <a:schemeClr val="tx1"/>
                    </a:solidFill>
                    <a:effectLst/>
                    <a:latin typeface="+mn-lt"/>
                    <a:ea typeface="+mn-ea"/>
                    <a:cs typeface="+mn-cs"/>
                  </a:rPr>
                  <a:t>XZ-</a:t>
                </a:r>
                <a:r>
                  <a:rPr lang="en-US" sz="1200" kern="1200" dirty="0">
                    <a:solidFill>
                      <a:schemeClr val="tx1"/>
                    </a:solidFill>
                    <a:effectLst/>
                    <a:latin typeface="+mn-lt"/>
                    <a:ea typeface="+mn-ea"/>
                    <a:cs typeface="+mn-cs"/>
                  </a:rPr>
                  <a:t>-plane whenever </a:t>
                </a:r>
                <a:r>
                  <a:rPr lang="en-US" sz="1200" i="1" kern="1200" dirty="0">
                    <a:solidFill>
                      <a:schemeClr val="tx1"/>
                    </a:solidFill>
                    <a:effectLst/>
                    <a:latin typeface="+mn-lt"/>
                    <a:ea typeface="+mn-ea"/>
                    <a:cs typeface="+mn-cs"/>
                  </a:rPr>
                  <a:t>t</a:t>
                </a:r>
                <a:r>
                  <a:rPr lang="en-US" sz="1200" kern="1200" dirty="0">
                    <a:solidFill>
                      <a:schemeClr val="tx1"/>
                    </a:solidFill>
                    <a:effectLst/>
                    <a:latin typeface="+mn-lt"/>
                    <a:ea typeface="+mn-ea"/>
                    <a:cs typeface="+mn-cs"/>
                  </a:rPr>
                  <a:t> is a multiple of </a:t>
                </a:r>
                <a:r>
                  <a:rPr lang="en-US" sz="1200" i="0" kern="1200">
                    <a:solidFill>
                      <a:schemeClr val="tx1"/>
                    </a:solidFill>
                    <a:effectLst/>
                    <a:latin typeface="+mn-lt"/>
                    <a:ea typeface="+mn-ea"/>
                    <a:cs typeface="+mn-cs"/>
                  </a:rPr>
                  <a:t>1∕|∆_𝑦 | </a:t>
                </a:r>
                <a:r>
                  <a:rPr lang="en-US" sz="1200" kern="1200" dirty="0">
                    <a:solidFill>
                      <a:schemeClr val="tx1"/>
                    </a:solidFill>
                    <a:effectLst/>
                    <a:latin typeface="+mn-lt"/>
                    <a:ea typeface="+mn-ea"/>
                    <a:cs typeface="+mn-cs"/>
                  </a:rPr>
                  <a:t>, and a </a:t>
                </a:r>
                <a:r>
                  <a:rPr lang="en-US" sz="1200" i="1" kern="1200" dirty="0">
                    <a:solidFill>
                      <a:schemeClr val="tx1"/>
                    </a:solidFill>
                    <a:effectLst/>
                    <a:latin typeface="+mn-lt"/>
                    <a:ea typeface="+mn-ea"/>
                    <a:cs typeface="+mn-cs"/>
                  </a:rPr>
                  <a:t>XY</a:t>
                </a:r>
                <a:r>
                  <a:rPr lang="en-US" sz="1200" kern="1200" dirty="0">
                    <a:solidFill>
                      <a:schemeClr val="tx1"/>
                    </a:solidFill>
                    <a:effectLst/>
                    <a:latin typeface="+mn-lt"/>
                    <a:ea typeface="+mn-ea"/>
                    <a:cs typeface="+mn-cs"/>
                  </a:rPr>
                  <a:t>-plane whenever </a:t>
                </a:r>
                <a:r>
                  <a:rPr lang="en-US" sz="1200" i="1" kern="1200" dirty="0">
                    <a:solidFill>
                      <a:schemeClr val="tx1"/>
                    </a:solidFill>
                    <a:effectLst/>
                    <a:latin typeface="+mn-lt"/>
                    <a:ea typeface="+mn-ea"/>
                    <a:cs typeface="+mn-cs"/>
                  </a:rPr>
                  <a:t>t</a:t>
                </a:r>
                <a:r>
                  <a:rPr lang="en-US" sz="1200" kern="1200" dirty="0">
                    <a:solidFill>
                      <a:schemeClr val="tx1"/>
                    </a:solidFill>
                    <a:effectLst/>
                    <a:latin typeface="+mn-lt"/>
                    <a:ea typeface="+mn-ea"/>
                    <a:cs typeface="+mn-cs"/>
                  </a:rPr>
                  <a:t> is a multiple of </a:t>
                </a:r>
                <a:r>
                  <a:rPr lang="en-US" sz="1200" i="0" kern="1200">
                    <a:solidFill>
                      <a:schemeClr val="tx1"/>
                    </a:solidFill>
                    <a:effectLst/>
                    <a:latin typeface="+mn-lt"/>
                    <a:ea typeface="+mn-ea"/>
                    <a:cs typeface="+mn-cs"/>
                  </a:rPr>
                  <a:t>1∕|∆_𝑧 | </a:t>
                </a:r>
                <a:endParaRPr lang="en-US" dirty="0"/>
              </a:p>
            </p:txBody>
          </p:sp>
        </mc:Fallback>
      </mc:AlternateContent>
      <p:sp>
        <p:nvSpPr>
          <p:cNvPr id="4" name="Slide Number Placeholder 3"/>
          <p:cNvSpPr>
            <a:spLocks noGrp="1"/>
          </p:cNvSpPr>
          <p:nvPr>
            <p:ph type="sldNum" sz="quarter" idx="5"/>
          </p:nvPr>
        </p:nvSpPr>
        <p:spPr/>
        <p:txBody>
          <a:bodyPr/>
          <a:lstStyle/>
          <a:p>
            <a:fld id="{E817BE7F-BC35-4461-B4E2-8102115FC3EE}" type="slidenum">
              <a:rPr lang="en-US" smtClean="0"/>
              <a:t>17</a:t>
            </a:fld>
            <a:endParaRPr lang="en-US"/>
          </a:p>
        </p:txBody>
      </p:sp>
    </p:spTree>
    <p:extLst>
      <p:ext uri="{BB962C8B-B14F-4D97-AF65-F5344CB8AC3E}">
        <p14:creationId xmlns:p14="http://schemas.microsoft.com/office/powerpoint/2010/main" val="37429899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817BE7F-BC35-4461-B4E2-8102115FC3EE}" type="slidenum">
              <a:rPr lang="en-US" smtClean="0"/>
              <a:t>18</a:t>
            </a:fld>
            <a:endParaRPr lang="en-US"/>
          </a:p>
        </p:txBody>
      </p:sp>
    </p:spTree>
    <p:extLst>
      <p:ext uri="{BB962C8B-B14F-4D97-AF65-F5344CB8AC3E}">
        <p14:creationId xmlns:p14="http://schemas.microsoft.com/office/powerpoint/2010/main" val="4617013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When applying The FSS transformation on an image with a single line, the FSS coefficients are more scattered than for the SHAS ones as there are based on Dirichlet kernel . The difference gets smaller and smaller when </a:t>
                </a:r>
                <a:r>
                  <a:rPr lang="en-US" sz="1200" i="1" kern="1200" dirty="0">
                    <a:solidFill>
                      <a:schemeClr val="tx1"/>
                    </a:solidFill>
                    <a:effectLst/>
                    <a:latin typeface="+mn-lt"/>
                    <a:ea typeface="+mn-ea"/>
                    <a:cs typeface="+mn-cs"/>
                  </a:rPr>
                  <a:t>n</a:t>
                </a:r>
                <a:r>
                  <a:rPr lang="en-US" sz="1200" kern="1200" dirty="0">
                    <a:solidFill>
                      <a:schemeClr val="tx1"/>
                    </a:solidFill>
                    <a:effectLst/>
                    <a:latin typeface="+mn-lt"/>
                    <a:ea typeface="+mn-ea"/>
                    <a:cs typeface="+mn-cs"/>
                  </a:rPr>
                  <a:t> increases. The SHAS is more robust as it includes only simple arithmetic operations like summation and multiplication vs. the FSS, which uses Fourier based interpolation.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Theoretically, the time complexity of the transforms operation per coefficient is </a:t>
                </a:r>
                <a:r>
                  <a:rPr lang="en-US" sz="1200" i="1" kern="1200" dirty="0">
                    <a:solidFill>
                      <a:schemeClr val="tx1"/>
                    </a:solidFill>
                    <a:effectLst/>
                    <a:latin typeface="+mn-lt"/>
                    <a:ea typeface="+mn-ea"/>
                    <a:cs typeface="+mn-cs"/>
                  </a:rPr>
                  <a:t>O(n)</a:t>
                </a:r>
                <a:r>
                  <a:rPr lang="en-US" sz="1200" kern="1200" dirty="0">
                    <a:solidFill>
                      <a:schemeClr val="tx1"/>
                    </a:solidFill>
                    <a:effectLst/>
                    <a:latin typeface="+mn-lt"/>
                    <a:ea typeface="+mn-ea"/>
                    <a:cs typeface="+mn-cs"/>
                  </a:rPr>
                  <a:t> for the SHAS algorithm and </a:t>
                </a:r>
                <a14:m>
                  <m:oMath xmlns:m="http://schemas.openxmlformats.org/officeDocument/2006/math">
                    <m:r>
                      <a:rPr lang="en-US" sz="1200" i="1" kern="1200">
                        <a:solidFill>
                          <a:schemeClr val="tx1"/>
                        </a:solidFill>
                        <a:effectLst/>
                        <a:latin typeface="Cambria Math" panose="02040503050406030204" pitchFamily="18" charset="0"/>
                        <a:ea typeface="+mn-ea"/>
                        <a:cs typeface="+mn-cs"/>
                      </a:rPr>
                      <m:t>𝑂</m:t>
                    </m:r>
                    <m:r>
                      <a:rPr lang="en-US" sz="1200" i="1"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𝑙𝑜𝑔</m:t>
                    </m:r>
                    <m:r>
                      <a:rPr lang="en-US" sz="1200" i="1" kern="1200">
                        <a:solidFill>
                          <a:schemeClr val="tx1"/>
                        </a:solidFill>
                        <a:effectLst/>
                        <a:latin typeface="Cambria Math" panose="02040503050406030204" pitchFamily="18" charset="0"/>
                        <a:ea typeface="+mn-ea"/>
                        <a:cs typeface="+mn-cs"/>
                      </a:rPr>
                      <m:t> </m:t>
                    </m:r>
                    <m:r>
                      <a:rPr lang="en-US" sz="1200" i="1" kern="1200">
                        <a:solidFill>
                          <a:schemeClr val="tx1"/>
                        </a:solidFill>
                        <a:effectLst/>
                        <a:latin typeface="Cambria Math" panose="02040503050406030204" pitchFamily="18" charset="0"/>
                        <a:ea typeface="+mn-ea"/>
                        <a:cs typeface="+mn-cs"/>
                      </a:rPr>
                      <m:t>𝑛</m:t>
                    </m:r>
                    <m:r>
                      <a:rPr lang="en-US" sz="1200" i="1" kern="1200">
                        <a:solidFill>
                          <a:schemeClr val="tx1"/>
                        </a:solidFill>
                        <a:effectLst/>
                        <a:latin typeface="Cambria Math" panose="02040503050406030204" pitchFamily="18" charset="0"/>
                        <a:ea typeface="+mn-ea"/>
                        <a:cs typeface="+mn-cs"/>
                      </a:rPr>
                      <m:t>)</m:t>
                    </m:r>
                  </m:oMath>
                </a14:m>
                <a:r>
                  <a:rPr lang="en-US" sz="1200" kern="1200" dirty="0">
                    <a:solidFill>
                      <a:schemeClr val="tx1"/>
                    </a:solidFill>
                    <a:effectLst/>
                    <a:latin typeface="+mn-lt"/>
                    <a:ea typeface="+mn-ea"/>
                    <a:cs typeface="+mn-cs"/>
                  </a:rPr>
                  <a:t> for the FSS algorithm for a </a:t>
                </a:r>
                <a14:m>
                  <m:oMath xmlns:m="http://schemas.openxmlformats.org/officeDocument/2006/math">
                    <m:r>
                      <a:rPr lang="en-US" sz="1200" i="1" kern="1200">
                        <a:solidFill>
                          <a:schemeClr val="tx1"/>
                        </a:solidFill>
                        <a:effectLst/>
                        <a:latin typeface="Cambria Math" panose="02040503050406030204" pitchFamily="18" charset="0"/>
                        <a:ea typeface="+mn-ea"/>
                        <a:cs typeface="+mn-cs"/>
                      </a:rPr>
                      <m:t>𝑛</m:t>
                    </m:r>
                    <m:r>
                      <a:rPr lang="en-US" sz="1200" i="1"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𝑛</m:t>
                    </m:r>
                  </m:oMath>
                </a14:m>
                <a:r>
                  <a:rPr lang="en-US" sz="1200" kern="1200" dirty="0">
                    <a:solidFill>
                      <a:schemeClr val="tx1"/>
                    </a:solidFill>
                    <a:effectLst/>
                    <a:latin typeface="+mn-lt"/>
                    <a:ea typeface="+mn-ea"/>
                    <a:cs typeface="+mn-cs"/>
                  </a:rPr>
                  <a:t> image. However, although the FSS is asymptotically faster, its constant multiplier can be quite significant as it involves the application of the fractional Fourier Transform, which is more expensive than a standard FFT and uses complex arithmetic's. On the other hand, the constant multiplier of the SHAS algorithm is about two and involves summation and multiplication of real numbers. This explains the comparison results seen in the next figures where the SHAS is faster for small-medium image sizes.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SHAS algorithm allows some flexibility regarding the choice of line set; Unlike the FSS, there are no constraints on the slopes, and any slope density and angular spacing are allowed. The only constraint is on the set of lines, which is limited to subsets of parallel </a:t>
                </a:r>
                <a:r>
                  <a:rPr lang="en-US" sz="1200" kern="1200" dirty="0" err="1">
                    <a:solidFill>
                      <a:schemeClr val="tx1"/>
                    </a:solidFill>
                    <a:effectLst/>
                    <a:latin typeface="+mn-lt"/>
                    <a:ea typeface="+mn-ea"/>
                    <a:cs typeface="+mn-cs"/>
                  </a:rPr>
                  <a:t>equispaced</a:t>
                </a:r>
                <a:r>
                  <a:rPr lang="en-US" sz="1200" kern="1200" dirty="0">
                    <a:solidFill>
                      <a:schemeClr val="tx1"/>
                    </a:solidFill>
                    <a:effectLst/>
                    <a:latin typeface="+mn-lt"/>
                    <a:ea typeface="+mn-ea"/>
                    <a:cs typeface="+mn-cs"/>
                  </a:rPr>
                  <a:t> lines with vertical or horizontal shifts in the 'basically' vertical or horizontal sets. On the other hand, the FSS algorithm is restricted to the pseudo-polar grid, which forces the system of lines to be </a:t>
                </a:r>
                <a:r>
                  <a:rPr lang="en-US" sz="1200" kern="1200" dirty="0" err="1">
                    <a:solidFill>
                      <a:schemeClr val="tx1"/>
                    </a:solidFill>
                    <a:effectLst/>
                    <a:latin typeface="+mn-lt"/>
                    <a:ea typeface="+mn-ea"/>
                    <a:cs typeface="+mn-cs"/>
                  </a:rPr>
                  <a:t>equispaced</a:t>
                </a:r>
                <a:r>
                  <a:rPr lang="en-US" sz="1200" kern="1200" dirty="0">
                    <a:solidFill>
                      <a:schemeClr val="tx1"/>
                    </a:solidFill>
                    <a:effectLst/>
                    <a:latin typeface="+mn-lt"/>
                    <a:ea typeface="+mn-ea"/>
                    <a:cs typeface="+mn-cs"/>
                  </a:rPr>
                  <a:t> with respect to the sloped.</a:t>
                </a:r>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When applying The FSS transformation on an image with a single line, the FSS coefficients are more scattered than for the SHAS ones as there are based on Dirichlet kernel . The difference gets smaller and smaller when </a:t>
                </a:r>
                <a:r>
                  <a:rPr lang="en-US" sz="1200" i="1" kern="1200" dirty="0">
                    <a:solidFill>
                      <a:schemeClr val="tx1"/>
                    </a:solidFill>
                    <a:effectLst/>
                    <a:latin typeface="+mn-lt"/>
                    <a:ea typeface="+mn-ea"/>
                    <a:cs typeface="+mn-cs"/>
                  </a:rPr>
                  <a:t>n</a:t>
                </a:r>
                <a:r>
                  <a:rPr lang="en-US" sz="1200" kern="1200" dirty="0">
                    <a:solidFill>
                      <a:schemeClr val="tx1"/>
                    </a:solidFill>
                    <a:effectLst/>
                    <a:latin typeface="+mn-lt"/>
                    <a:ea typeface="+mn-ea"/>
                    <a:cs typeface="+mn-cs"/>
                  </a:rPr>
                  <a:t> increases. The SHAS is more robust as it includes only simple arithmetic operations like summation and multiplication vs. the FSS, which uses Fourier based interpolation.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Theoretically, the time complexity of the transforms operation per coefficient is </a:t>
                </a:r>
                <a:r>
                  <a:rPr lang="en-US" sz="1200" i="1" kern="1200" dirty="0">
                    <a:solidFill>
                      <a:schemeClr val="tx1"/>
                    </a:solidFill>
                    <a:effectLst/>
                    <a:latin typeface="+mn-lt"/>
                    <a:ea typeface="+mn-ea"/>
                    <a:cs typeface="+mn-cs"/>
                  </a:rPr>
                  <a:t>O(n)</a:t>
                </a:r>
                <a:r>
                  <a:rPr lang="en-US" sz="1200" kern="1200" dirty="0">
                    <a:solidFill>
                      <a:schemeClr val="tx1"/>
                    </a:solidFill>
                    <a:effectLst/>
                    <a:latin typeface="+mn-lt"/>
                    <a:ea typeface="+mn-ea"/>
                    <a:cs typeface="+mn-cs"/>
                  </a:rPr>
                  <a:t> for the SHAS algorithm and </a:t>
                </a:r>
                <a:r>
                  <a:rPr lang="en-US" sz="1200" i="0" kern="1200">
                    <a:solidFill>
                      <a:schemeClr val="tx1"/>
                    </a:solidFill>
                    <a:effectLst/>
                    <a:latin typeface="+mn-lt"/>
                    <a:ea typeface="+mn-ea"/>
                    <a:cs typeface="+mn-cs"/>
                  </a:rPr>
                  <a:t>𝑂(𝑙𝑜𝑔 𝑛)</a:t>
                </a:r>
                <a:r>
                  <a:rPr lang="en-US" sz="1200" kern="1200" dirty="0">
                    <a:solidFill>
                      <a:schemeClr val="tx1"/>
                    </a:solidFill>
                    <a:effectLst/>
                    <a:latin typeface="+mn-lt"/>
                    <a:ea typeface="+mn-ea"/>
                    <a:cs typeface="+mn-cs"/>
                  </a:rPr>
                  <a:t> for the FSS algorithm for a </a:t>
                </a:r>
                <a:r>
                  <a:rPr lang="en-US" sz="1200" i="0" kern="1200">
                    <a:solidFill>
                      <a:schemeClr val="tx1"/>
                    </a:solidFill>
                    <a:effectLst/>
                    <a:latin typeface="+mn-lt"/>
                    <a:ea typeface="+mn-ea"/>
                    <a:cs typeface="+mn-cs"/>
                  </a:rPr>
                  <a:t>𝑛×𝑛</a:t>
                </a:r>
                <a:r>
                  <a:rPr lang="en-US" sz="1200" kern="1200" dirty="0">
                    <a:solidFill>
                      <a:schemeClr val="tx1"/>
                    </a:solidFill>
                    <a:effectLst/>
                    <a:latin typeface="+mn-lt"/>
                    <a:ea typeface="+mn-ea"/>
                    <a:cs typeface="+mn-cs"/>
                  </a:rPr>
                  <a:t> image. However, although the FSS is asymptotically faster, its constant multiplier can be quite significant as it involves the application of the fractional Fourier Transform, which is more expensive than a standard FFT and uses complex arithmetic's. On the other hand, the constant multiplier of the SHAS algorithm is about two and involves summation and multiplication of real numbers. This explains the comparison results seen in the next figures where the SHAS is faster for small-medium image sizes.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SHAS algorithm allows some flexibility regarding the choice of line set; Unlike the FSS, there are no constraints on the slopes, and any slope density and angular spacing are allowed. The only constraint is on the set of lines, which is limited to subsets of parallel </a:t>
                </a:r>
                <a:r>
                  <a:rPr lang="en-US" sz="1200" kern="1200" dirty="0" err="1">
                    <a:solidFill>
                      <a:schemeClr val="tx1"/>
                    </a:solidFill>
                    <a:effectLst/>
                    <a:latin typeface="+mn-lt"/>
                    <a:ea typeface="+mn-ea"/>
                    <a:cs typeface="+mn-cs"/>
                  </a:rPr>
                  <a:t>equispaced</a:t>
                </a:r>
                <a:r>
                  <a:rPr lang="en-US" sz="1200" kern="1200" dirty="0">
                    <a:solidFill>
                      <a:schemeClr val="tx1"/>
                    </a:solidFill>
                    <a:effectLst/>
                    <a:latin typeface="+mn-lt"/>
                    <a:ea typeface="+mn-ea"/>
                    <a:cs typeface="+mn-cs"/>
                  </a:rPr>
                  <a:t> lines with vertical or horizontal shifts in the 'basically' vertical or horizontal sets. On the other hand, the FSS algorithm is restricted to the pseudo-polar grid, which forces the system of lines to be </a:t>
                </a:r>
                <a:r>
                  <a:rPr lang="en-US" sz="1200" kern="1200" dirty="0" err="1">
                    <a:solidFill>
                      <a:schemeClr val="tx1"/>
                    </a:solidFill>
                    <a:effectLst/>
                    <a:latin typeface="+mn-lt"/>
                    <a:ea typeface="+mn-ea"/>
                    <a:cs typeface="+mn-cs"/>
                  </a:rPr>
                  <a:t>equispaced</a:t>
                </a:r>
                <a:r>
                  <a:rPr lang="en-US" sz="1200" kern="1200" dirty="0">
                    <a:solidFill>
                      <a:schemeClr val="tx1"/>
                    </a:solidFill>
                    <a:effectLst/>
                    <a:latin typeface="+mn-lt"/>
                    <a:ea typeface="+mn-ea"/>
                    <a:cs typeface="+mn-cs"/>
                  </a:rPr>
                  <a:t> with respect to the sloped.</a:t>
                </a:r>
              </a:p>
            </p:txBody>
          </p:sp>
        </mc:Fallback>
      </mc:AlternateContent>
      <p:sp>
        <p:nvSpPr>
          <p:cNvPr id="4" name="Slide Number Placeholder 3"/>
          <p:cNvSpPr>
            <a:spLocks noGrp="1"/>
          </p:cNvSpPr>
          <p:nvPr>
            <p:ph type="sldNum" sz="quarter" idx="5"/>
          </p:nvPr>
        </p:nvSpPr>
        <p:spPr/>
        <p:txBody>
          <a:bodyPr/>
          <a:lstStyle/>
          <a:p>
            <a:fld id="{E817BE7F-BC35-4461-B4E2-8102115FC3EE}" type="slidenum">
              <a:rPr lang="en-US" smtClean="0"/>
              <a:t>19</a:t>
            </a:fld>
            <a:endParaRPr lang="en-US"/>
          </a:p>
        </p:txBody>
      </p:sp>
    </p:spTree>
    <p:extLst>
      <p:ext uri="{BB962C8B-B14F-4D97-AF65-F5344CB8AC3E}">
        <p14:creationId xmlns:p14="http://schemas.microsoft.com/office/powerpoint/2010/main" val="34211098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Generally, an approximation of each line segment at the coarse-scale can be made by a connected chain of lines segment in the next finer scale.</a:t>
                </a:r>
              </a:p>
              <a:p>
                <a:r>
                  <a:rPr lang="en-US" sz="1200" kern="1200" dirty="0">
                    <a:solidFill>
                      <a:schemeClr val="tx1"/>
                    </a:solidFill>
                    <a:effectLst/>
                    <a:latin typeface="+mn-lt"/>
                    <a:ea typeface="+mn-ea"/>
                    <a:cs typeface="+mn-cs"/>
                  </a:rPr>
                  <a:t>the coarse-scale can be computed by summing the appropriate X-Ray coefficients from the next finer scale. Despite its elegant low theoretical complexity and compatibility with the multiscale beamlet structure, the results are not exact (except the case where the coarse-scale line has the same slope as its finer scale parts), and to increase the level of accuracy, one must apply oversampling or accurate and expensive interpolation. The second drawback of this approach is that despite the theoretical </a:t>
                </a:r>
                <a14:m>
                  <m:oMath xmlns:m="http://schemas.openxmlformats.org/officeDocument/2006/math">
                    <m:r>
                      <a:rPr lang="en-US" sz="1200" i="1" kern="1200">
                        <a:solidFill>
                          <a:schemeClr val="tx1"/>
                        </a:solidFill>
                        <a:effectLst/>
                        <a:latin typeface="+mn-lt"/>
                        <a:ea typeface="+mn-ea"/>
                        <a:cs typeface="+mn-cs"/>
                      </a:rPr>
                      <m:t>𝑂</m:t>
                    </m:r>
                    <m:r>
                      <a:rPr lang="en-US" sz="1200" kern="1200">
                        <a:solidFill>
                          <a:schemeClr val="tx1"/>
                        </a:solidFill>
                        <a:effectLst/>
                        <a:latin typeface="+mn-lt"/>
                        <a:ea typeface="+mn-ea"/>
                        <a:cs typeface="+mn-cs"/>
                      </a:rPr>
                      <m:t>(</m:t>
                    </m:r>
                    <m:func>
                      <m:funcPr>
                        <m:ctrlPr>
                          <a:rPr lang="en-US" sz="1200" i="1" kern="1200">
                            <a:solidFill>
                              <a:schemeClr val="tx1"/>
                            </a:solidFill>
                            <a:effectLst/>
                            <a:latin typeface="+mn-lt"/>
                            <a:ea typeface="+mn-ea"/>
                            <a:cs typeface="+mn-cs"/>
                          </a:rPr>
                        </m:ctrlPr>
                      </m:funcPr>
                      <m:fName>
                        <m:r>
                          <m:rPr>
                            <m:sty m:val="p"/>
                          </m:rPr>
                          <a:rPr lang="en-US" sz="1200" kern="1200">
                            <a:solidFill>
                              <a:schemeClr val="tx1"/>
                            </a:solidFill>
                            <a:effectLst/>
                            <a:latin typeface="+mn-lt"/>
                            <a:ea typeface="+mn-ea"/>
                            <a:cs typeface="+mn-cs"/>
                          </a:rPr>
                          <m:t>log</m:t>
                        </m:r>
                      </m:fName>
                      <m:e>
                        <m:r>
                          <a:rPr lang="en-US" sz="1200" i="1" kern="1200">
                            <a:solidFill>
                              <a:schemeClr val="tx1"/>
                            </a:solidFill>
                            <a:effectLst/>
                            <a:latin typeface="+mn-lt"/>
                            <a:ea typeface="+mn-ea"/>
                            <a:cs typeface="+mn-cs"/>
                          </a:rPr>
                          <m:t>𝑛</m:t>
                        </m:r>
                        <m:r>
                          <a:rPr lang="en-US" sz="1200" kern="1200">
                            <a:solidFill>
                              <a:schemeClr val="tx1"/>
                            </a:solidFill>
                            <a:effectLst/>
                            <a:latin typeface="+mn-lt"/>
                            <a:ea typeface="+mn-ea"/>
                            <a:cs typeface="+mn-cs"/>
                          </a:rPr>
                          <m:t>)</m:t>
                        </m:r>
                      </m:e>
                    </m:func>
                  </m:oMath>
                </a14:m>
                <a:r>
                  <a:rPr lang="en-US" sz="1200" kern="1200" dirty="0">
                    <a:solidFill>
                      <a:schemeClr val="tx1"/>
                    </a:solidFill>
                    <a:effectLst/>
                    <a:latin typeface="+mn-lt"/>
                    <a:ea typeface="+mn-ea"/>
                    <a:cs typeface="+mn-cs"/>
                  </a:rPr>
                  <a:t> time complexity per coefficient in practice, the running time is much slower because of the required non-sequential access to the coefficients space, which is much bigger than the image space, especially in higher dimensions</a:t>
                </a:r>
                <a:endParaRPr lang="en-US" dirty="0"/>
              </a:p>
            </p:txBody>
          </p:sp>
        </mc:Choice>
        <mc:Fallback>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Generally, an approximation of each line segment at the coarse-scale can be made by a connected chain of lines segment in the next finer scale.</a:t>
                </a:r>
              </a:p>
              <a:p>
                <a:r>
                  <a:rPr lang="en-US" sz="1200" kern="1200" dirty="0">
                    <a:solidFill>
                      <a:schemeClr val="tx1"/>
                    </a:solidFill>
                    <a:effectLst/>
                    <a:latin typeface="+mn-lt"/>
                    <a:ea typeface="+mn-ea"/>
                    <a:cs typeface="+mn-cs"/>
                  </a:rPr>
                  <a:t>the coarse-scale can be computed by summing the appropriate X-Ray coefficients from the next finer scale. Despite its elegant low theoretical complexity and compatibility with the multiscale beamlet structure, the results are not exact (except the case where the coarse-scale line has the same slope as its finer scale parts), and to increase the level of accuracy, one must apply oversampling or accurate and expensive interpolation. The second drawback of this approach is that despite the theoretical </a:t>
                </a:r>
                <a:r>
                  <a:rPr lang="en-US" sz="1200" i="0" kern="1200">
                    <a:solidFill>
                      <a:schemeClr val="tx1"/>
                    </a:solidFill>
                    <a:effectLst/>
                    <a:latin typeface="+mn-lt"/>
                    <a:ea typeface="+mn-ea"/>
                    <a:cs typeface="+mn-cs"/>
                  </a:rPr>
                  <a:t>𝑂(log⁡〖𝑛)〗</a:t>
                </a:r>
                <a:r>
                  <a:rPr lang="en-US" sz="1200" kern="1200" dirty="0">
                    <a:solidFill>
                      <a:schemeClr val="tx1"/>
                    </a:solidFill>
                    <a:effectLst/>
                    <a:latin typeface="+mn-lt"/>
                    <a:ea typeface="+mn-ea"/>
                    <a:cs typeface="+mn-cs"/>
                  </a:rPr>
                  <a:t> time complexity per coefficient in practice, the running time is much slower because of the required non-sequential access to the coefficients space, which is much bigger than the image space, especially in higher dimensions</a:t>
                </a:r>
                <a:endParaRPr lang="en-US" dirty="0"/>
              </a:p>
            </p:txBody>
          </p:sp>
        </mc:Fallback>
      </mc:AlternateContent>
      <p:sp>
        <p:nvSpPr>
          <p:cNvPr id="4" name="Slide Number Placeholder 3"/>
          <p:cNvSpPr>
            <a:spLocks noGrp="1"/>
          </p:cNvSpPr>
          <p:nvPr>
            <p:ph type="sldNum" sz="quarter" idx="5"/>
          </p:nvPr>
        </p:nvSpPr>
        <p:spPr/>
        <p:txBody>
          <a:bodyPr/>
          <a:lstStyle/>
          <a:p>
            <a:fld id="{E817BE7F-BC35-4461-B4E2-8102115FC3EE}" type="slidenum">
              <a:rPr lang="en-US" smtClean="0"/>
              <a:t>20</a:t>
            </a:fld>
            <a:endParaRPr lang="en-US"/>
          </a:p>
        </p:txBody>
      </p:sp>
    </p:spTree>
    <p:extLst>
      <p:ext uri="{BB962C8B-B14F-4D97-AF65-F5344CB8AC3E}">
        <p14:creationId xmlns:p14="http://schemas.microsoft.com/office/powerpoint/2010/main" val="40812464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Works done in the scientific area that deals with…..</a:t>
            </a:r>
          </a:p>
        </p:txBody>
      </p:sp>
      <p:sp>
        <p:nvSpPr>
          <p:cNvPr id="4" name="Slide Number Placeholder 3"/>
          <p:cNvSpPr>
            <a:spLocks noGrp="1"/>
          </p:cNvSpPr>
          <p:nvPr>
            <p:ph type="sldNum" sz="quarter" idx="5"/>
          </p:nvPr>
        </p:nvSpPr>
        <p:spPr/>
        <p:txBody>
          <a:bodyPr/>
          <a:lstStyle/>
          <a:p>
            <a:fld id="{E817BE7F-BC35-4461-B4E2-8102115FC3EE}" type="slidenum">
              <a:rPr lang="en-US" smtClean="0"/>
              <a:t>3</a:t>
            </a:fld>
            <a:endParaRPr lang="en-US"/>
          </a:p>
        </p:txBody>
      </p:sp>
    </p:spTree>
    <p:extLst>
      <p:ext uri="{BB962C8B-B14F-4D97-AF65-F5344CB8AC3E}">
        <p14:creationId xmlns:p14="http://schemas.microsoft.com/office/powerpoint/2010/main" val="265586795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Scientific area that deals with…..</a:t>
            </a:r>
          </a:p>
        </p:txBody>
      </p:sp>
      <p:sp>
        <p:nvSpPr>
          <p:cNvPr id="4" name="Slide Number Placeholder 3"/>
          <p:cNvSpPr>
            <a:spLocks noGrp="1"/>
          </p:cNvSpPr>
          <p:nvPr>
            <p:ph type="sldNum" sz="quarter" idx="5"/>
          </p:nvPr>
        </p:nvSpPr>
        <p:spPr/>
        <p:txBody>
          <a:bodyPr/>
          <a:lstStyle/>
          <a:p>
            <a:fld id="{E817BE7F-BC35-4461-B4E2-8102115FC3EE}" type="slidenum">
              <a:rPr lang="en-US" smtClean="0"/>
              <a:t>21</a:t>
            </a:fld>
            <a:endParaRPr lang="en-US"/>
          </a:p>
        </p:txBody>
      </p:sp>
    </p:spTree>
    <p:extLst>
      <p:ext uri="{BB962C8B-B14F-4D97-AF65-F5344CB8AC3E}">
        <p14:creationId xmlns:p14="http://schemas.microsoft.com/office/powerpoint/2010/main" val="35910699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Scientific area that deals with…..</a:t>
            </a:r>
          </a:p>
        </p:txBody>
      </p:sp>
      <p:sp>
        <p:nvSpPr>
          <p:cNvPr id="4" name="Slide Number Placeholder 3"/>
          <p:cNvSpPr>
            <a:spLocks noGrp="1"/>
          </p:cNvSpPr>
          <p:nvPr>
            <p:ph type="sldNum" sz="quarter" idx="5"/>
          </p:nvPr>
        </p:nvSpPr>
        <p:spPr/>
        <p:txBody>
          <a:bodyPr/>
          <a:lstStyle/>
          <a:p>
            <a:fld id="{E817BE7F-BC35-4461-B4E2-8102115FC3EE}" type="slidenum">
              <a:rPr lang="en-US" smtClean="0"/>
              <a:t>22</a:t>
            </a:fld>
            <a:endParaRPr lang="en-US"/>
          </a:p>
        </p:txBody>
      </p:sp>
    </p:spTree>
    <p:extLst>
      <p:ext uri="{BB962C8B-B14F-4D97-AF65-F5344CB8AC3E}">
        <p14:creationId xmlns:p14="http://schemas.microsoft.com/office/powerpoint/2010/main" val="288148530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Scientific area that deals with…..</a:t>
            </a:r>
          </a:p>
        </p:txBody>
      </p:sp>
      <p:sp>
        <p:nvSpPr>
          <p:cNvPr id="4" name="Slide Number Placeholder 3"/>
          <p:cNvSpPr>
            <a:spLocks noGrp="1"/>
          </p:cNvSpPr>
          <p:nvPr>
            <p:ph type="sldNum" sz="quarter" idx="5"/>
          </p:nvPr>
        </p:nvSpPr>
        <p:spPr/>
        <p:txBody>
          <a:bodyPr/>
          <a:lstStyle/>
          <a:p>
            <a:fld id="{E817BE7F-BC35-4461-B4E2-8102115FC3EE}" type="slidenum">
              <a:rPr lang="en-US" smtClean="0"/>
              <a:t>23</a:t>
            </a:fld>
            <a:endParaRPr lang="en-US"/>
          </a:p>
        </p:txBody>
      </p:sp>
    </p:spTree>
    <p:extLst>
      <p:ext uri="{BB962C8B-B14F-4D97-AF65-F5344CB8AC3E}">
        <p14:creationId xmlns:p14="http://schemas.microsoft.com/office/powerpoint/2010/main" val="120440957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Scientific area that deals with…..</a:t>
            </a:r>
          </a:p>
        </p:txBody>
      </p:sp>
      <p:sp>
        <p:nvSpPr>
          <p:cNvPr id="4" name="Slide Number Placeholder 3"/>
          <p:cNvSpPr>
            <a:spLocks noGrp="1"/>
          </p:cNvSpPr>
          <p:nvPr>
            <p:ph type="sldNum" sz="quarter" idx="5"/>
          </p:nvPr>
        </p:nvSpPr>
        <p:spPr/>
        <p:txBody>
          <a:bodyPr/>
          <a:lstStyle/>
          <a:p>
            <a:fld id="{E817BE7F-BC35-4461-B4E2-8102115FC3EE}" type="slidenum">
              <a:rPr lang="en-US" smtClean="0"/>
              <a:t>25</a:t>
            </a:fld>
            <a:endParaRPr lang="en-US"/>
          </a:p>
        </p:txBody>
      </p:sp>
    </p:spTree>
    <p:extLst>
      <p:ext uri="{BB962C8B-B14F-4D97-AF65-F5344CB8AC3E}">
        <p14:creationId xmlns:p14="http://schemas.microsoft.com/office/powerpoint/2010/main" val="385211373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0155B3B7-C19C-4EE0-B97D-BF50F605ED5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rtl="1">
              <a:spcBef>
                <a:spcPct val="30000"/>
              </a:spcBef>
              <a:defRPr sz="1200">
                <a:solidFill>
                  <a:schemeClr val="tx1"/>
                </a:solidFill>
                <a:latin typeface="Arial" panose="020B0604020202020204" pitchFamily="34" charset="0"/>
                <a:cs typeface="Arial" panose="020B0604020202020204" pitchFamily="34" charset="0"/>
              </a:defRPr>
            </a:lvl1pPr>
            <a:lvl2pPr marL="742950" indent="-285750" algn="r" rtl="1">
              <a:spcBef>
                <a:spcPct val="30000"/>
              </a:spcBef>
              <a:defRPr sz="1200">
                <a:solidFill>
                  <a:schemeClr val="tx1"/>
                </a:solidFill>
                <a:latin typeface="Arial" panose="020B0604020202020204" pitchFamily="34" charset="0"/>
                <a:cs typeface="Arial" panose="020B0604020202020204" pitchFamily="34" charset="0"/>
              </a:defRPr>
            </a:lvl2pPr>
            <a:lvl3pPr marL="1143000" indent="-228600" algn="r" rtl="1">
              <a:spcBef>
                <a:spcPct val="30000"/>
              </a:spcBef>
              <a:defRPr sz="1200">
                <a:solidFill>
                  <a:schemeClr val="tx1"/>
                </a:solidFill>
                <a:latin typeface="Arial" panose="020B0604020202020204" pitchFamily="34" charset="0"/>
                <a:cs typeface="Arial" panose="020B0604020202020204" pitchFamily="34" charset="0"/>
              </a:defRPr>
            </a:lvl3pPr>
            <a:lvl4pPr marL="1600200" indent="-228600" algn="r" rtl="1">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lgn="r" rtl="1">
              <a:spcBef>
                <a:spcPct val="30000"/>
              </a:spcBef>
              <a:defRPr sz="12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algn="l">
              <a:spcBef>
                <a:spcPct val="0"/>
              </a:spcBef>
            </a:pPr>
            <a:fld id="{A1CFC54F-268B-42D1-9CE1-7B77FD73C366}" type="slidenum">
              <a:rPr lang="ar-SA" altLang="en-US" smtClean="0"/>
              <a:pPr algn="l">
                <a:spcBef>
                  <a:spcPct val="0"/>
                </a:spcBef>
              </a:pPr>
              <a:t>26</a:t>
            </a:fld>
            <a:endParaRPr lang="en-US" altLang="en-US"/>
          </a:p>
        </p:txBody>
      </p:sp>
      <p:sp>
        <p:nvSpPr>
          <p:cNvPr id="28675" name="Rectangle 2">
            <a:extLst>
              <a:ext uri="{FF2B5EF4-FFF2-40B4-BE49-F238E27FC236}">
                <a16:creationId xmlns:a16="http://schemas.microsoft.com/office/drawing/2014/main" id="{46FDA8D4-1A7E-406A-BDA2-E92649E1F325}"/>
              </a:ext>
            </a:extLst>
          </p:cNvPr>
          <p:cNvSpPr>
            <a:spLocks noGrp="1" noRot="1" noChangeAspect="1" noChangeArrowheads="1" noTextEdit="1"/>
          </p:cNvSpPr>
          <p:nvPr>
            <p:ph type="sldImg"/>
          </p:nvPr>
        </p:nvSpPr>
        <p:spPr>
          <a:ln/>
        </p:spPr>
      </p:sp>
      <p:sp>
        <p:nvSpPr>
          <p:cNvPr id="28676" name="Rectangle 3">
            <a:extLst>
              <a:ext uri="{FF2B5EF4-FFF2-40B4-BE49-F238E27FC236}">
                <a16:creationId xmlns:a16="http://schemas.microsoft.com/office/drawing/2014/main" id="{61C4516E-DCB4-4FBB-9DFF-9AB6B944966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rtl="0" eaLnBrk="1" hangingPunct="1"/>
            <a:r>
              <a:rPr lang="en-US" altLang="en-US"/>
              <a:t>Our opinion about  transform algorithm quality based on several measures </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a:extLst>
              <a:ext uri="{FF2B5EF4-FFF2-40B4-BE49-F238E27FC236}">
                <a16:creationId xmlns:a16="http://schemas.microsoft.com/office/drawing/2014/main" id="{0EF24B9B-10AD-47C6-BF7D-FD89EA10EAD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rtl="1">
              <a:spcBef>
                <a:spcPct val="30000"/>
              </a:spcBef>
              <a:defRPr sz="1200">
                <a:solidFill>
                  <a:schemeClr val="tx1"/>
                </a:solidFill>
                <a:latin typeface="Arial" panose="020B0604020202020204" pitchFamily="34" charset="0"/>
                <a:cs typeface="Arial" panose="020B0604020202020204" pitchFamily="34" charset="0"/>
              </a:defRPr>
            </a:lvl1pPr>
            <a:lvl2pPr marL="742950" indent="-285750" algn="r" rtl="1">
              <a:spcBef>
                <a:spcPct val="30000"/>
              </a:spcBef>
              <a:defRPr sz="1200">
                <a:solidFill>
                  <a:schemeClr val="tx1"/>
                </a:solidFill>
                <a:latin typeface="Arial" panose="020B0604020202020204" pitchFamily="34" charset="0"/>
                <a:cs typeface="Arial" panose="020B0604020202020204" pitchFamily="34" charset="0"/>
              </a:defRPr>
            </a:lvl2pPr>
            <a:lvl3pPr marL="1143000" indent="-228600" algn="r" rtl="1">
              <a:spcBef>
                <a:spcPct val="30000"/>
              </a:spcBef>
              <a:defRPr sz="1200">
                <a:solidFill>
                  <a:schemeClr val="tx1"/>
                </a:solidFill>
                <a:latin typeface="Arial" panose="020B0604020202020204" pitchFamily="34" charset="0"/>
                <a:cs typeface="Arial" panose="020B0604020202020204" pitchFamily="34" charset="0"/>
              </a:defRPr>
            </a:lvl3pPr>
            <a:lvl4pPr marL="1600200" indent="-228600" algn="r" rtl="1">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lgn="r" rtl="1">
              <a:spcBef>
                <a:spcPct val="30000"/>
              </a:spcBef>
              <a:defRPr sz="12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algn="l">
              <a:spcBef>
                <a:spcPct val="0"/>
              </a:spcBef>
            </a:pPr>
            <a:fld id="{4EB286D0-E2F7-4CB3-A917-ED9140693ADA}" type="slidenum">
              <a:rPr lang="ar-SA" altLang="en-US" smtClean="0"/>
              <a:pPr algn="l">
                <a:spcBef>
                  <a:spcPct val="0"/>
                </a:spcBef>
              </a:pPr>
              <a:t>27</a:t>
            </a:fld>
            <a:endParaRPr lang="en-US" altLang="en-US"/>
          </a:p>
        </p:txBody>
      </p:sp>
      <p:sp>
        <p:nvSpPr>
          <p:cNvPr id="30723" name="Rectangle 2">
            <a:extLst>
              <a:ext uri="{FF2B5EF4-FFF2-40B4-BE49-F238E27FC236}">
                <a16:creationId xmlns:a16="http://schemas.microsoft.com/office/drawing/2014/main" id="{30FBAA6C-7AE6-4A1F-A52E-BE648F3BC70A}"/>
              </a:ext>
            </a:extLst>
          </p:cNvPr>
          <p:cNvSpPr>
            <a:spLocks noGrp="1" noRot="1" noChangeAspect="1" noChangeArrowheads="1" noTextEdit="1"/>
          </p:cNvSpPr>
          <p:nvPr>
            <p:ph type="sldImg"/>
          </p:nvPr>
        </p:nvSpPr>
        <p:spPr>
          <a:ln/>
        </p:spPr>
      </p:sp>
      <p:sp>
        <p:nvSpPr>
          <p:cNvPr id="30724" name="Rectangle 3">
            <a:extLst>
              <a:ext uri="{FF2B5EF4-FFF2-40B4-BE49-F238E27FC236}">
                <a16:creationId xmlns:a16="http://schemas.microsoft.com/office/drawing/2014/main" id="{F10FA816-F25E-4E79-9368-10FEA7F4929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rtl="0" eaLnBrk="1" hangingPunct="1"/>
            <a:r>
              <a:rPr lang="en-US" altLang="en-US"/>
              <a:t>The name of proposed algorithm is abbreviation of …</a:t>
            </a:r>
          </a:p>
          <a:p>
            <a:pPr algn="l" rtl="0" eaLnBrk="1" hangingPunct="1"/>
            <a:r>
              <a:rPr lang="en-US" altLang="en-US"/>
              <a:t>The qualities are …</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a:extLst>
              <a:ext uri="{FF2B5EF4-FFF2-40B4-BE49-F238E27FC236}">
                <a16:creationId xmlns:a16="http://schemas.microsoft.com/office/drawing/2014/main" id="{960B22FF-7D50-406A-8EE4-AF07A3F00BA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rtl="1">
              <a:spcBef>
                <a:spcPct val="30000"/>
              </a:spcBef>
              <a:defRPr sz="1200">
                <a:solidFill>
                  <a:schemeClr val="tx1"/>
                </a:solidFill>
                <a:latin typeface="Arial" panose="020B0604020202020204" pitchFamily="34" charset="0"/>
                <a:cs typeface="Arial" panose="020B0604020202020204" pitchFamily="34" charset="0"/>
              </a:defRPr>
            </a:lvl1pPr>
            <a:lvl2pPr marL="742950" indent="-285750" algn="r" rtl="1">
              <a:spcBef>
                <a:spcPct val="30000"/>
              </a:spcBef>
              <a:defRPr sz="1200">
                <a:solidFill>
                  <a:schemeClr val="tx1"/>
                </a:solidFill>
                <a:latin typeface="Arial" panose="020B0604020202020204" pitchFamily="34" charset="0"/>
                <a:cs typeface="Arial" panose="020B0604020202020204" pitchFamily="34" charset="0"/>
              </a:defRPr>
            </a:lvl2pPr>
            <a:lvl3pPr marL="1143000" indent="-228600" algn="r" rtl="1">
              <a:spcBef>
                <a:spcPct val="30000"/>
              </a:spcBef>
              <a:defRPr sz="1200">
                <a:solidFill>
                  <a:schemeClr val="tx1"/>
                </a:solidFill>
                <a:latin typeface="Arial" panose="020B0604020202020204" pitchFamily="34" charset="0"/>
                <a:cs typeface="Arial" panose="020B0604020202020204" pitchFamily="34" charset="0"/>
              </a:defRPr>
            </a:lvl3pPr>
            <a:lvl4pPr marL="1600200" indent="-228600" algn="r" rtl="1">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lgn="r" rtl="1">
              <a:spcBef>
                <a:spcPct val="30000"/>
              </a:spcBef>
              <a:defRPr sz="12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algn="l">
              <a:spcBef>
                <a:spcPct val="0"/>
              </a:spcBef>
            </a:pPr>
            <a:fld id="{6AC0372E-3795-456A-964B-587F31EF4898}" type="slidenum">
              <a:rPr lang="ar-SA" altLang="en-US" smtClean="0"/>
              <a:pPr algn="l">
                <a:spcBef>
                  <a:spcPct val="0"/>
                </a:spcBef>
              </a:pPr>
              <a:t>28</a:t>
            </a:fld>
            <a:endParaRPr lang="en-US" altLang="en-US"/>
          </a:p>
        </p:txBody>
      </p:sp>
      <p:sp>
        <p:nvSpPr>
          <p:cNvPr id="36867" name="Rectangle 2">
            <a:extLst>
              <a:ext uri="{FF2B5EF4-FFF2-40B4-BE49-F238E27FC236}">
                <a16:creationId xmlns:a16="http://schemas.microsoft.com/office/drawing/2014/main" id="{5324A208-1339-46A5-A172-23F45182BFE0}"/>
              </a:ext>
            </a:extLst>
          </p:cNvPr>
          <p:cNvSpPr>
            <a:spLocks noGrp="1" noRot="1" noChangeAspect="1" noChangeArrowheads="1" noTextEdit="1"/>
          </p:cNvSpPr>
          <p:nvPr>
            <p:ph type="sldImg"/>
          </p:nvPr>
        </p:nvSpPr>
        <p:spPr>
          <a:ln/>
        </p:spPr>
      </p:sp>
      <p:sp>
        <p:nvSpPr>
          <p:cNvPr id="36868" name="Rectangle 3">
            <a:extLst>
              <a:ext uri="{FF2B5EF4-FFF2-40B4-BE49-F238E27FC236}">
                <a16:creationId xmlns:a16="http://schemas.microsoft.com/office/drawing/2014/main" id="{35DE4AEF-D6B5-40CA-984F-28D1D723E9B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rtl="0" eaLnBrk="1" hangingPunct="1"/>
            <a:r>
              <a:rPr lang="en-US" altLang="en-US"/>
              <a:t>Theoretically  O(log n) against O(n) , but in fact algorithm is comparative with FSS up to very high practical data cubes.</a:t>
            </a:r>
          </a:p>
          <a:p>
            <a:pPr algn="l" rtl="0" eaLnBrk="1" hangingPunct="1"/>
            <a:r>
              <a:rPr lang="en-US" altLang="en-US"/>
              <a:t>Due to serial access, simplicity. </a:t>
            </a:r>
          </a:p>
          <a:p>
            <a:pPr algn="l" rtl="0" eaLnBrk="1" hangingPunct="1"/>
            <a:r>
              <a:rPr lang="en-US" altLang="en-US"/>
              <a:t>Pentium III , 1Gb speed , 512 Mb RAM, 512 KB CASH </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a:extLst>
              <a:ext uri="{FF2B5EF4-FFF2-40B4-BE49-F238E27FC236}">
                <a16:creationId xmlns:a16="http://schemas.microsoft.com/office/drawing/2014/main" id="{E7AA8565-AA7D-41AF-82BF-C49CCB1758B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rtl="1">
              <a:spcBef>
                <a:spcPct val="30000"/>
              </a:spcBef>
              <a:defRPr sz="1200">
                <a:solidFill>
                  <a:schemeClr val="tx1"/>
                </a:solidFill>
                <a:latin typeface="Arial" panose="020B0604020202020204" pitchFamily="34" charset="0"/>
                <a:cs typeface="Arial" panose="020B0604020202020204" pitchFamily="34" charset="0"/>
              </a:defRPr>
            </a:lvl1pPr>
            <a:lvl2pPr marL="742950" indent="-285750" algn="r" rtl="1">
              <a:spcBef>
                <a:spcPct val="30000"/>
              </a:spcBef>
              <a:defRPr sz="1200">
                <a:solidFill>
                  <a:schemeClr val="tx1"/>
                </a:solidFill>
                <a:latin typeface="Arial" panose="020B0604020202020204" pitchFamily="34" charset="0"/>
                <a:cs typeface="Arial" panose="020B0604020202020204" pitchFamily="34" charset="0"/>
              </a:defRPr>
            </a:lvl2pPr>
            <a:lvl3pPr marL="1143000" indent="-228600" algn="r" rtl="1">
              <a:spcBef>
                <a:spcPct val="30000"/>
              </a:spcBef>
              <a:defRPr sz="1200">
                <a:solidFill>
                  <a:schemeClr val="tx1"/>
                </a:solidFill>
                <a:latin typeface="Arial" panose="020B0604020202020204" pitchFamily="34" charset="0"/>
                <a:cs typeface="Arial" panose="020B0604020202020204" pitchFamily="34" charset="0"/>
              </a:defRPr>
            </a:lvl3pPr>
            <a:lvl4pPr marL="1600200" indent="-228600" algn="r" rtl="1">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lgn="r" rtl="1">
              <a:spcBef>
                <a:spcPct val="30000"/>
              </a:spcBef>
              <a:defRPr sz="12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algn="l">
              <a:spcBef>
                <a:spcPct val="0"/>
              </a:spcBef>
            </a:pPr>
            <a:fld id="{1C026774-4789-4EB1-BB5D-BC2351E6D7DF}" type="slidenum">
              <a:rPr lang="ar-SA" altLang="en-US" smtClean="0"/>
              <a:pPr algn="l">
                <a:spcBef>
                  <a:spcPct val="0"/>
                </a:spcBef>
              </a:pPr>
              <a:t>29</a:t>
            </a:fld>
            <a:endParaRPr lang="en-US" altLang="en-US"/>
          </a:p>
        </p:txBody>
      </p:sp>
      <p:sp>
        <p:nvSpPr>
          <p:cNvPr id="38915" name="Rectangle 2">
            <a:extLst>
              <a:ext uri="{FF2B5EF4-FFF2-40B4-BE49-F238E27FC236}">
                <a16:creationId xmlns:a16="http://schemas.microsoft.com/office/drawing/2014/main" id="{9E4AE944-A957-407C-9985-E664E2B570B9}"/>
              </a:ext>
            </a:extLst>
          </p:cNvPr>
          <p:cNvSpPr>
            <a:spLocks noGrp="1" noRot="1" noChangeAspect="1" noChangeArrowheads="1" noTextEdit="1"/>
          </p:cNvSpPr>
          <p:nvPr>
            <p:ph type="sldImg"/>
          </p:nvPr>
        </p:nvSpPr>
        <p:spPr>
          <a:ln/>
        </p:spPr>
      </p:sp>
      <p:sp>
        <p:nvSpPr>
          <p:cNvPr id="38916" name="Rectangle 3">
            <a:extLst>
              <a:ext uri="{FF2B5EF4-FFF2-40B4-BE49-F238E27FC236}">
                <a16:creationId xmlns:a16="http://schemas.microsoft.com/office/drawing/2014/main" id="{3BCC092B-52F1-44ED-BD2E-D70965B86C5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a:extLst>
              <a:ext uri="{FF2B5EF4-FFF2-40B4-BE49-F238E27FC236}">
                <a16:creationId xmlns:a16="http://schemas.microsoft.com/office/drawing/2014/main" id="{6736E5E7-4E87-4C02-B016-588BC21EB1B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rtl="1">
              <a:spcBef>
                <a:spcPct val="30000"/>
              </a:spcBef>
              <a:defRPr sz="1200">
                <a:solidFill>
                  <a:schemeClr val="tx1"/>
                </a:solidFill>
                <a:latin typeface="Arial" panose="020B0604020202020204" pitchFamily="34" charset="0"/>
                <a:cs typeface="Arial" panose="020B0604020202020204" pitchFamily="34" charset="0"/>
              </a:defRPr>
            </a:lvl1pPr>
            <a:lvl2pPr marL="742950" indent="-285750" algn="r" rtl="1">
              <a:spcBef>
                <a:spcPct val="30000"/>
              </a:spcBef>
              <a:defRPr sz="1200">
                <a:solidFill>
                  <a:schemeClr val="tx1"/>
                </a:solidFill>
                <a:latin typeface="Arial" panose="020B0604020202020204" pitchFamily="34" charset="0"/>
                <a:cs typeface="Arial" panose="020B0604020202020204" pitchFamily="34" charset="0"/>
              </a:defRPr>
            </a:lvl2pPr>
            <a:lvl3pPr marL="1143000" indent="-228600" algn="r" rtl="1">
              <a:spcBef>
                <a:spcPct val="30000"/>
              </a:spcBef>
              <a:defRPr sz="1200">
                <a:solidFill>
                  <a:schemeClr val="tx1"/>
                </a:solidFill>
                <a:latin typeface="Arial" panose="020B0604020202020204" pitchFamily="34" charset="0"/>
                <a:cs typeface="Arial" panose="020B0604020202020204" pitchFamily="34" charset="0"/>
              </a:defRPr>
            </a:lvl3pPr>
            <a:lvl4pPr marL="1600200" indent="-228600" algn="r" rtl="1">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lgn="r" rtl="1">
              <a:spcBef>
                <a:spcPct val="30000"/>
              </a:spcBef>
              <a:defRPr sz="12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algn="l">
              <a:spcBef>
                <a:spcPct val="0"/>
              </a:spcBef>
            </a:pPr>
            <a:fld id="{5465F80A-99AD-4DAE-B9FE-28DFBC7B0AF2}" type="slidenum">
              <a:rPr lang="ar-SA" altLang="en-US" smtClean="0"/>
              <a:pPr algn="l">
                <a:spcBef>
                  <a:spcPct val="0"/>
                </a:spcBef>
              </a:pPr>
              <a:t>31</a:t>
            </a:fld>
            <a:endParaRPr lang="en-US" altLang="en-US"/>
          </a:p>
        </p:txBody>
      </p:sp>
      <p:sp>
        <p:nvSpPr>
          <p:cNvPr id="41987" name="Rectangle 2">
            <a:extLst>
              <a:ext uri="{FF2B5EF4-FFF2-40B4-BE49-F238E27FC236}">
                <a16:creationId xmlns:a16="http://schemas.microsoft.com/office/drawing/2014/main" id="{DCE64F73-7451-4319-8840-769968975CB5}"/>
              </a:ext>
            </a:extLst>
          </p:cNvPr>
          <p:cNvSpPr>
            <a:spLocks noGrp="1" noRot="1" noChangeAspect="1" noChangeArrowheads="1" noTextEdit="1"/>
          </p:cNvSpPr>
          <p:nvPr>
            <p:ph type="sldImg"/>
          </p:nvPr>
        </p:nvSpPr>
        <p:spPr>
          <a:ln/>
        </p:spPr>
      </p:sp>
      <p:sp>
        <p:nvSpPr>
          <p:cNvPr id="41988" name="Rectangle 3">
            <a:extLst>
              <a:ext uri="{FF2B5EF4-FFF2-40B4-BE49-F238E27FC236}">
                <a16:creationId xmlns:a16="http://schemas.microsoft.com/office/drawing/2014/main" id="{7BE93813-A9F8-4E8C-BAA8-E74517280EA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a:extLst>
              <a:ext uri="{FF2B5EF4-FFF2-40B4-BE49-F238E27FC236}">
                <a16:creationId xmlns:a16="http://schemas.microsoft.com/office/drawing/2014/main" id="{7182ED5E-0EA6-4127-B020-2BCBF048A6D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rtl="1">
              <a:spcBef>
                <a:spcPct val="30000"/>
              </a:spcBef>
              <a:defRPr sz="1200">
                <a:solidFill>
                  <a:schemeClr val="tx1"/>
                </a:solidFill>
                <a:latin typeface="Arial" panose="020B0604020202020204" pitchFamily="34" charset="0"/>
                <a:cs typeface="Arial" panose="020B0604020202020204" pitchFamily="34" charset="0"/>
              </a:defRPr>
            </a:lvl1pPr>
            <a:lvl2pPr marL="742950" indent="-285750" algn="r" rtl="1">
              <a:spcBef>
                <a:spcPct val="30000"/>
              </a:spcBef>
              <a:defRPr sz="1200">
                <a:solidFill>
                  <a:schemeClr val="tx1"/>
                </a:solidFill>
                <a:latin typeface="Arial" panose="020B0604020202020204" pitchFamily="34" charset="0"/>
                <a:cs typeface="Arial" panose="020B0604020202020204" pitchFamily="34" charset="0"/>
              </a:defRPr>
            </a:lvl2pPr>
            <a:lvl3pPr marL="1143000" indent="-228600" algn="r" rtl="1">
              <a:spcBef>
                <a:spcPct val="30000"/>
              </a:spcBef>
              <a:defRPr sz="1200">
                <a:solidFill>
                  <a:schemeClr val="tx1"/>
                </a:solidFill>
                <a:latin typeface="Arial" panose="020B0604020202020204" pitchFamily="34" charset="0"/>
                <a:cs typeface="Arial" panose="020B0604020202020204" pitchFamily="34" charset="0"/>
              </a:defRPr>
            </a:lvl3pPr>
            <a:lvl4pPr marL="1600200" indent="-228600" algn="r" rtl="1">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lgn="r" rtl="1">
              <a:spcBef>
                <a:spcPct val="30000"/>
              </a:spcBef>
              <a:defRPr sz="12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algn="l">
              <a:spcBef>
                <a:spcPct val="0"/>
              </a:spcBef>
            </a:pPr>
            <a:fld id="{38B43685-65F9-4C26-BE1F-25B59C8FC04B}" type="slidenum">
              <a:rPr lang="ar-SA" altLang="en-US" smtClean="0"/>
              <a:pPr algn="l">
                <a:spcBef>
                  <a:spcPct val="0"/>
                </a:spcBef>
              </a:pPr>
              <a:t>33</a:t>
            </a:fld>
            <a:endParaRPr lang="en-US" altLang="en-US"/>
          </a:p>
        </p:txBody>
      </p:sp>
      <p:sp>
        <p:nvSpPr>
          <p:cNvPr id="45059" name="Rectangle 2">
            <a:extLst>
              <a:ext uri="{FF2B5EF4-FFF2-40B4-BE49-F238E27FC236}">
                <a16:creationId xmlns:a16="http://schemas.microsoft.com/office/drawing/2014/main" id="{4B8E93C0-99C2-40F3-9BDD-80C526346B71}"/>
              </a:ext>
            </a:extLst>
          </p:cNvPr>
          <p:cNvSpPr>
            <a:spLocks noGrp="1" noRot="1" noChangeAspect="1" noChangeArrowheads="1" noTextEdit="1"/>
          </p:cNvSpPr>
          <p:nvPr>
            <p:ph type="sldImg"/>
          </p:nvPr>
        </p:nvSpPr>
        <p:spPr>
          <a:ln/>
        </p:spPr>
      </p:sp>
      <p:sp>
        <p:nvSpPr>
          <p:cNvPr id="45060" name="Rectangle 3">
            <a:extLst>
              <a:ext uri="{FF2B5EF4-FFF2-40B4-BE49-F238E27FC236}">
                <a16:creationId xmlns:a16="http://schemas.microsoft.com/office/drawing/2014/main" id="{8EDB6BCE-48E9-4256-8669-5EF895CDBC5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e-IL" dirty="0"/>
              <a:t>אלמנטים חוטים</a:t>
            </a:r>
            <a:endParaRPr lang="en-US" dirty="0"/>
          </a:p>
        </p:txBody>
      </p:sp>
      <p:sp>
        <p:nvSpPr>
          <p:cNvPr id="4" name="Slide Number Placeholder 3"/>
          <p:cNvSpPr>
            <a:spLocks noGrp="1"/>
          </p:cNvSpPr>
          <p:nvPr>
            <p:ph type="sldNum" sz="quarter" idx="5"/>
          </p:nvPr>
        </p:nvSpPr>
        <p:spPr/>
        <p:txBody>
          <a:bodyPr/>
          <a:lstStyle/>
          <a:p>
            <a:fld id="{E817BE7F-BC35-4461-B4E2-8102115FC3EE}" type="slidenum">
              <a:rPr lang="en-US" smtClean="0"/>
              <a:t>4</a:t>
            </a:fld>
            <a:endParaRPr lang="en-US"/>
          </a:p>
        </p:txBody>
      </p:sp>
    </p:spTree>
    <p:extLst>
      <p:ext uri="{BB962C8B-B14F-4D97-AF65-F5344CB8AC3E}">
        <p14:creationId xmlns:p14="http://schemas.microsoft.com/office/powerpoint/2010/main" val="18676036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817BE7F-BC35-4461-B4E2-8102115FC3EE}" type="slidenum">
              <a:rPr lang="en-US" smtClean="0"/>
              <a:t>5</a:t>
            </a:fld>
            <a:endParaRPr lang="en-US"/>
          </a:p>
        </p:txBody>
      </p:sp>
    </p:spTree>
    <p:extLst>
      <p:ext uri="{BB962C8B-B14F-4D97-AF65-F5344CB8AC3E}">
        <p14:creationId xmlns:p14="http://schemas.microsoft.com/office/powerpoint/2010/main" val="2113564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Our interest is in the detection of a sub-pixel target, which is significantly smaller than pixel size, where there is no need to take into account the target point spread function, which is assumed to have its entire support inside a single pixel.</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Multiscale based algorithm – develop by Boris Efrati in its thesis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Dynamic Mono-scale based algorithm – this thesis</a:t>
            </a:r>
            <a:endParaRPr lang="en-US" dirty="0"/>
          </a:p>
        </p:txBody>
      </p:sp>
      <p:sp>
        <p:nvSpPr>
          <p:cNvPr id="4" name="Slide Number Placeholder 3"/>
          <p:cNvSpPr>
            <a:spLocks noGrp="1"/>
          </p:cNvSpPr>
          <p:nvPr>
            <p:ph type="sldNum" sz="quarter" idx="5"/>
          </p:nvPr>
        </p:nvSpPr>
        <p:spPr/>
        <p:txBody>
          <a:bodyPr/>
          <a:lstStyle/>
          <a:p>
            <a:fld id="{E817BE7F-BC35-4461-B4E2-8102115FC3EE}" type="slidenum">
              <a:rPr lang="en-US" smtClean="0"/>
              <a:t>6</a:t>
            </a:fld>
            <a:endParaRPr lang="en-US"/>
          </a:p>
        </p:txBody>
      </p:sp>
    </p:spTree>
    <p:extLst>
      <p:ext uri="{BB962C8B-B14F-4D97-AF65-F5344CB8AC3E}">
        <p14:creationId xmlns:p14="http://schemas.microsoft.com/office/powerpoint/2010/main" val="22000254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817BE7F-BC35-4461-B4E2-8102115FC3EE}" type="slidenum">
              <a:rPr lang="en-US" smtClean="0"/>
              <a:t>7</a:t>
            </a:fld>
            <a:endParaRPr lang="en-US"/>
          </a:p>
        </p:txBody>
      </p:sp>
    </p:spTree>
    <p:extLst>
      <p:ext uri="{BB962C8B-B14F-4D97-AF65-F5344CB8AC3E}">
        <p14:creationId xmlns:p14="http://schemas.microsoft.com/office/powerpoint/2010/main" val="8893102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477637B8-6FE8-43E0-96F9-E98BBF6D362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rtl="1">
              <a:spcBef>
                <a:spcPct val="30000"/>
              </a:spcBef>
              <a:defRPr sz="1200">
                <a:solidFill>
                  <a:schemeClr val="tx1"/>
                </a:solidFill>
                <a:latin typeface="Arial" panose="020B0604020202020204" pitchFamily="34" charset="0"/>
                <a:cs typeface="Arial" panose="020B0604020202020204" pitchFamily="34" charset="0"/>
              </a:defRPr>
            </a:lvl1pPr>
            <a:lvl2pPr marL="742950" indent="-285750" algn="r" rtl="1">
              <a:spcBef>
                <a:spcPct val="30000"/>
              </a:spcBef>
              <a:defRPr sz="1200">
                <a:solidFill>
                  <a:schemeClr val="tx1"/>
                </a:solidFill>
                <a:latin typeface="Arial" panose="020B0604020202020204" pitchFamily="34" charset="0"/>
                <a:cs typeface="Arial" panose="020B0604020202020204" pitchFamily="34" charset="0"/>
              </a:defRPr>
            </a:lvl2pPr>
            <a:lvl3pPr marL="1143000" indent="-228600" algn="r" rtl="1">
              <a:spcBef>
                <a:spcPct val="30000"/>
              </a:spcBef>
              <a:defRPr sz="1200">
                <a:solidFill>
                  <a:schemeClr val="tx1"/>
                </a:solidFill>
                <a:latin typeface="Arial" panose="020B0604020202020204" pitchFamily="34" charset="0"/>
                <a:cs typeface="Arial" panose="020B0604020202020204" pitchFamily="34" charset="0"/>
              </a:defRPr>
            </a:lvl3pPr>
            <a:lvl4pPr marL="1600200" indent="-228600" algn="r" rtl="1">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lgn="r" rtl="1">
              <a:spcBef>
                <a:spcPct val="30000"/>
              </a:spcBef>
              <a:defRPr sz="12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algn="l">
              <a:spcBef>
                <a:spcPct val="0"/>
              </a:spcBef>
            </a:pPr>
            <a:fld id="{47E1B4E1-769B-4792-AF46-18911D5E646B}" type="slidenum">
              <a:rPr lang="ar-SA" altLang="en-US" smtClean="0"/>
              <a:pPr algn="l">
                <a:spcBef>
                  <a:spcPct val="0"/>
                </a:spcBef>
              </a:pPr>
              <a:t>8</a:t>
            </a:fld>
            <a:endParaRPr lang="en-US" altLang="en-US"/>
          </a:p>
        </p:txBody>
      </p:sp>
      <p:sp>
        <p:nvSpPr>
          <p:cNvPr id="6147" name="Rectangle 2">
            <a:extLst>
              <a:ext uri="{FF2B5EF4-FFF2-40B4-BE49-F238E27FC236}">
                <a16:creationId xmlns:a16="http://schemas.microsoft.com/office/drawing/2014/main" id="{45472E1B-A705-4BA5-A354-F228078BE535}"/>
              </a:ext>
            </a:extLst>
          </p:cNvPr>
          <p:cNvSpPr>
            <a:spLocks noGrp="1" noRot="1" noChangeAspect="1" noChangeArrowheads="1" noTextEdit="1"/>
          </p:cNvSpPr>
          <p:nvPr>
            <p:ph type="sldImg"/>
          </p:nvPr>
        </p:nvSpPr>
        <p:spPr>
          <a:ln/>
        </p:spPr>
      </p:sp>
      <mc:AlternateContent xmlns:mc="http://schemas.openxmlformats.org/markup-compatibility/2006" xmlns:a14="http://schemas.microsoft.com/office/drawing/2010/main">
        <mc:Choice Requires="a14">
          <p:sp>
            <p:nvSpPr>
              <p:cNvPr id="6148" name="Rectangle 3">
                <a:extLst>
                  <a:ext uri="{FF2B5EF4-FFF2-40B4-BE49-F238E27FC236}">
                    <a16:creationId xmlns:a16="http://schemas.microsoft.com/office/drawing/2014/main" id="{518B294D-C970-4F47-B5D6-C94A88438ADE}"/>
                  </a:ext>
                </a:extLst>
              </p:cNvPr>
              <p:cNvSpPr>
                <a:spLocks noGrp="1" noChangeArrowheads="1"/>
              </p:cNvSpPr>
              <p:nvPr>
                <p:ph type="body" idx="1"/>
              </p:nvPr>
            </p:nvSpPr>
            <p:spPr>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lstStyle/>
              <a:p>
                <a:pPr marL="228600" indent="-228600" eaLnBrk="1" hangingPunct="1"/>
                <a14:m>
                  <m:oMath xmlns:m="http://schemas.openxmlformats.org/officeDocument/2006/math">
                    <m:r>
                      <m:rPr>
                        <m:nor/>
                      </m:rPr>
                      <a:rPr lang="en-US" altLang="en-US" dirty="0" smtClean="0"/>
                      <m:t>point</m:t>
                    </m:r>
                    <m:r>
                      <m:rPr>
                        <m:nor/>
                      </m:rPr>
                      <a:rPr lang="en-US" altLang="en-US" dirty="0" smtClean="0"/>
                      <m:t> </m:t>
                    </m:r>
                    <m:r>
                      <m:rPr>
                        <m:nor/>
                      </m:rPr>
                      <a:rPr lang="en-US" altLang="en-US" dirty="0" smtClean="0"/>
                      <m:t>and</m:t>
                    </m:r>
                    <m:r>
                      <m:rPr>
                        <m:nor/>
                      </m:rPr>
                      <a:rPr lang="en-US" altLang="en-US" dirty="0" smtClean="0"/>
                      <m:t> </m:t>
                    </m:r>
                    <m:r>
                      <m:rPr>
                        <m:nor/>
                      </m:rPr>
                      <a:rPr lang="en-US" altLang="en-US" dirty="0" smtClean="0"/>
                      <m:t>unit</m:t>
                    </m:r>
                    <m:r>
                      <m:rPr>
                        <m:nor/>
                      </m:rPr>
                      <a:rPr lang="en-US" altLang="en-US" dirty="0" smtClean="0"/>
                      <m:t> </m:t>
                    </m:r>
                    <m:r>
                      <m:rPr>
                        <m:nor/>
                      </m:rPr>
                      <a:rPr lang="en-US" altLang="en-US" dirty="0" smtClean="0"/>
                      <m:t>vector</m:t>
                    </m:r>
                    <m:r>
                      <a:rPr lang="en-US" altLang="en-US" b="0" i="1" dirty="0" smtClean="0">
                        <a:latin typeface="Cambria Math" panose="02040503050406030204" pitchFamily="18" charset="0"/>
                      </a:rPr>
                      <m:t> </m:t>
                    </m:r>
                    <m:sSup>
                      <m:sSupPr>
                        <m:ctrlPr>
                          <a:rPr lang="en-US" sz="1200" i="1" smtClean="0">
                            <a:solidFill>
                              <a:schemeClr val="tx1"/>
                            </a:solidFill>
                            <a:latin typeface="Cambria Math" panose="02040503050406030204" pitchFamily="18" charset="0"/>
                          </a:rPr>
                        </m:ctrlPr>
                      </m:sSupPr>
                      <m:e>
                        <m:r>
                          <a:rPr lang="en-US" sz="1200" b="0" i="1" smtClean="0">
                            <a:solidFill>
                              <a:schemeClr val="tx1"/>
                            </a:solidFill>
                            <a:latin typeface="Cambria Math" panose="02040503050406030204" pitchFamily="18" charset="0"/>
                          </a:rPr>
                          <m:t>𝑅</m:t>
                        </m:r>
                      </m:e>
                      <m:sup>
                        <m:r>
                          <a:rPr lang="en-US" sz="1200" b="0" i="1" smtClean="0">
                            <a:solidFill>
                              <a:schemeClr val="tx1"/>
                            </a:solidFill>
                            <a:latin typeface="Cambria Math" panose="02040503050406030204" pitchFamily="18" charset="0"/>
                          </a:rPr>
                          <m:t>6</m:t>
                        </m:r>
                      </m:sup>
                    </m:sSup>
                    <m:r>
                      <a:rPr lang="en-US" sz="1200" i="1" smtClean="0">
                        <a:solidFill>
                          <a:schemeClr val="tx1"/>
                        </a:solidFill>
                        <a:latin typeface="Cambria Math" panose="02040503050406030204" pitchFamily="18" charset="0"/>
                        <a:ea typeface="Cambria Math" panose="02040503050406030204" pitchFamily="18" charset="0"/>
                      </a:rPr>
                      <m:t>→</m:t>
                    </m:r>
                    <m:sSup>
                      <m:sSupPr>
                        <m:ctrlPr>
                          <a:rPr lang="en-US" sz="1200" i="1" smtClean="0">
                            <a:solidFill>
                              <a:schemeClr val="tx1"/>
                            </a:solidFill>
                            <a:latin typeface="Cambria Math" panose="02040503050406030204" pitchFamily="18" charset="0"/>
                            <a:ea typeface="Cambria Math" panose="02040503050406030204" pitchFamily="18" charset="0"/>
                          </a:rPr>
                        </m:ctrlPr>
                      </m:sSupPr>
                      <m:e>
                        <m:r>
                          <a:rPr lang="en-US" sz="1200" b="0" i="1" smtClean="0">
                            <a:solidFill>
                              <a:schemeClr val="tx1"/>
                            </a:solidFill>
                            <a:latin typeface="Cambria Math" panose="02040503050406030204" pitchFamily="18" charset="0"/>
                            <a:ea typeface="Cambria Math" panose="02040503050406030204" pitchFamily="18" charset="0"/>
                          </a:rPr>
                          <m:t>𝑅</m:t>
                        </m:r>
                      </m:e>
                      <m:sup>
                        <m:r>
                          <a:rPr lang="en-US" sz="1200" b="0" i="1" smtClean="0">
                            <a:solidFill>
                              <a:schemeClr val="tx1"/>
                            </a:solidFill>
                            <a:latin typeface="Cambria Math" panose="02040503050406030204" pitchFamily="18" charset="0"/>
                            <a:ea typeface="Cambria Math" panose="02040503050406030204" pitchFamily="18" charset="0"/>
                          </a:rPr>
                          <m:t>4</m:t>
                        </m:r>
                      </m:sup>
                    </m:sSup>
                  </m:oMath>
                </a14:m>
                <a:r>
                  <a:rPr lang="en-US" altLang="en-US" dirty="0"/>
                  <a:t> </a:t>
                </a:r>
              </a:p>
            </p:txBody>
          </p:sp>
        </mc:Choice>
        <mc:Fallback xmlns="">
          <p:sp>
            <p:nvSpPr>
              <p:cNvPr id="6148" name="Rectangle 3">
                <a:extLst>
                  <a:ext uri="{FF2B5EF4-FFF2-40B4-BE49-F238E27FC236}">
                    <a16:creationId xmlns:a16="http://schemas.microsoft.com/office/drawing/2014/main" id="{518B294D-C970-4F47-B5D6-C94A88438AD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r>
                  <a:rPr lang="en-US" altLang="en-US" i="0" dirty="0">
                    <a:latin typeface="Cambria Math" panose="02040503050406030204" pitchFamily="18" charset="0"/>
                  </a:rPr>
                  <a:t>"point and unit vector</a:t>
                </a:r>
                <a:r>
                  <a:rPr lang="en-US" altLang="en-US" b="0" i="0" dirty="0">
                    <a:latin typeface="Cambria Math" panose="02040503050406030204" pitchFamily="18" charset="0"/>
                  </a:rPr>
                  <a:t>" </a:t>
                </a:r>
                <a:r>
                  <a:rPr lang="en-US" sz="1200" b="0" i="0">
                    <a:solidFill>
                      <a:schemeClr val="tx1"/>
                    </a:solidFill>
                    <a:latin typeface="Cambria Math" panose="02040503050406030204" pitchFamily="18" charset="0"/>
                  </a:rPr>
                  <a:t>𝑅^6</a:t>
                </a:r>
                <a:r>
                  <a:rPr lang="en-US" sz="1200" i="0">
                    <a:solidFill>
                      <a:schemeClr val="tx1"/>
                    </a:solidFill>
                    <a:latin typeface="Cambria Math" panose="02040503050406030204" pitchFamily="18" charset="0"/>
                    <a:ea typeface="Cambria Math" panose="02040503050406030204" pitchFamily="18" charset="0"/>
                  </a:rPr>
                  <a:t>→</a:t>
                </a:r>
                <a:r>
                  <a:rPr lang="en-US" sz="1200" b="0" i="0">
                    <a:solidFill>
                      <a:schemeClr val="tx1"/>
                    </a:solidFill>
                    <a:latin typeface="Cambria Math" panose="02040503050406030204" pitchFamily="18" charset="0"/>
                    <a:ea typeface="Cambria Math" panose="02040503050406030204" pitchFamily="18" charset="0"/>
                  </a:rPr>
                  <a:t>𝑅^4</a:t>
                </a:r>
                <a:r>
                  <a:rPr lang="en-US" altLang="en-US" dirty="0"/>
                  <a:t> </a:t>
                </a:r>
              </a:p>
            </p:txBody>
          </p:sp>
        </mc:Fallback>
      </mc:AlternateContent>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a:extLst>
              <a:ext uri="{FF2B5EF4-FFF2-40B4-BE49-F238E27FC236}">
                <a16:creationId xmlns:a16="http://schemas.microsoft.com/office/drawing/2014/main" id="{7801098B-BC34-4762-9DEC-B0902075AAB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rtl="1">
              <a:spcBef>
                <a:spcPct val="30000"/>
              </a:spcBef>
              <a:defRPr sz="1200">
                <a:solidFill>
                  <a:schemeClr val="tx1"/>
                </a:solidFill>
                <a:latin typeface="Arial" panose="020B0604020202020204" pitchFamily="34" charset="0"/>
                <a:cs typeface="Arial" panose="020B0604020202020204" pitchFamily="34" charset="0"/>
              </a:defRPr>
            </a:lvl1pPr>
            <a:lvl2pPr marL="742950" indent="-285750" algn="r" rtl="1">
              <a:spcBef>
                <a:spcPct val="30000"/>
              </a:spcBef>
              <a:defRPr sz="1200">
                <a:solidFill>
                  <a:schemeClr val="tx1"/>
                </a:solidFill>
                <a:latin typeface="Arial" panose="020B0604020202020204" pitchFamily="34" charset="0"/>
                <a:cs typeface="Arial" panose="020B0604020202020204" pitchFamily="34" charset="0"/>
              </a:defRPr>
            </a:lvl2pPr>
            <a:lvl3pPr marL="1143000" indent="-228600" algn="r" rtl="1">
              <a:spcBef>
                <a:spcPct val="30000"/>
              </a:spcBef>
              <a:defRPr sz="1200">
                <a:solidFill>
                  <a:schemeClr val="tx1"/>
                </a:solidFill>
                <a:latin typeface="Arial" panose="020B0604020202020204" pitchFamily="34" charset="0"/>
                <a:cs typeface="Arial" panose="020B0604020202020204" pitchFamily="34" charset="0"/>
              </a:defRPr>
            </a:lvl3pPr>
            <a:lvl4pPr marL="1600200" indent="-228600" algn="r" rtl="1">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lgn="r" rtl="1">
              <a:spcBef>
                <a:spcPct val="30000"/>
              </a:spcBef>
              <a:defRPr sz="12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algn="l">
              <a:spcBef>
                <a:spcPct val="0"/>
              </a:spcBef>
            </a:pPr>
            <a:fld id="{39F67093-0FEC-4EF5-B5E0-4390F9167AF6}" type="slidenum">
              <a:rPr lang="ar-SA" altLang="en-US" smtClean="0"/>
              <a:pPr algn="l">
                <a:spcBef>
                  <a:spcPct val="0"/>
                </a:spcBef>
              </a:pPr>
              <a:t>9</a:t>
            </a:fld>
            <a:endParaRPr lang="en-US" altLang="en-US"/>
          </a:p>
        </p:txBody>
      </p:sp>
      <p:sp>
        <p:nvSpPr>
          <p:cNvPr id="9219" name="Rectangle 2">
            <a:extLst>
              <a:ext uri="{FF2B5EF4-FFF2-40B4-BE49-F238E27FC236}">
                <a16:creationId xmlns:a16="http://schemas.microsoft.com/office/drawing/2014/main" id="{4BCD38E0-5695-44C0-890F-CED3C86A4763}"/>
              </a:ext>
            </a:extLst>
          </p:cNvPr>
          <p:cNvSpPr>
            <a:spLocks noGrp="1" noRot="1" noChangeAspect="1" noChangeArrowheads="1" noTextEdit="1"/>
          </p:cNvSpPr>
          <p:nvPr>
            <p:ph type="sldImg"/>
          </p:nvPr>
        </p:nvSpPr>
        <p:spPr>
          <a:ln/>
        </p:spPr>
      </p:sp>
      <p:sp>
        <p:nvSpPr>
          <p:cNvPr id="9220" name="Rectangle 3">
            <a:extLst>
              <a:ext uri="{FF2B5EF4-FFF2-40B4-BE49-F238E27FC236}">
                <a16:creationId xmlns:a16="http://schemas.microsoft.com/office/drawing/2014/main" id="{A6F52D07-8681-4EAA-9AF2-38C8B5BEF8A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rtl="0" eaLnBrk="1" hangingPunct="1"/>
            <a:r>
              <a:rPr lang="en-US" sz="1200" kern="1200" dirty="0">
                <a:solidFill>
                  <a:schemeClr val="tx1"/>
                </a:solidFill>
                <a:effectLst/>
                <a:latin typeface="+mn-lt"/>
                <a:ea typeface="+mn-ea"/>
                <a:cs typeface="+mn-cs"/>
              </a:rPr>
              <a:t>The X-Ray transform is not uniquely defined in the discrete case because integration over a discrete array is not well defined, and requires a choice of interpolation of the discrete data into the continuous domain so the integral can be evaluated.</a:t>
            </a:r>
          </a:p>
          <a:p>
            <a:pPr algn="l" rtl="0" eaLnBrk="1" hangingPunct="1"/>
            <a:endParaRPr lang="en-US" altLang="en-US" sz="1200" kern="1200" dirty="0">
              <a:solidFill>
                <a:schemeClr val="tx1"/>
              </a:solidFill>
              <a:effectLst/>
              <a:latin typeface="+mn-lt"/>
              <a:ea typeface="+mn-ea"/>
              <a:cs typeface="+mn-cs"/>
            </a:endParaRPr>
          </a:p>
          <a:p>
            <a:pPr algn="l" rtl="0" eaLnBrk="1" hangingPunct="1"/>
            <a:r>
              <a:rPr lang="en-US" altLang="en-US" sz="1200" kern="1200" dirty="0">
                <a:solidFill>
                  <a:schemeClr val="tx1"/>
                </a:solidFill>
                <a:effectLst/>
                <a:latin typeface="+mn-lt"/>
                <a:ea typeface="+mn-ea"/>
                <a:cs typeface="+mn-cs"/>
              </a:rPr>
              <a:t>The Piecewise constant interpolation - </a:t>
            </a:r>
            <a:r>
              <a:rPr lang="en-US" sz="1200" kern="1200" dirty="0">
                <a:solidFill>
                  <a:schemeClr val="tx1"/>
                </a:solidFill>
                <a:effectLst/>
                <a:latin typeface="+mn-lt"/>
                <a:ea typeface="+mn-ea"/>
                <a:cs typeface="+mn-cs"/>
              </a:rPr>
              <a:t>widely used in image processing, as it is simple and consistent with the image display on the computer display</a:t>
            </a:r>
          </a:p>
          <a:p>
            <a:pPr algn="l" rtl="0" eaLnBrk="1" hangingPunct="1"/>
            <a:endParaRPr lang="en-US" altLang="en-US" dirty="0"/>
          </a:p>
          <a:p>
            <a:pPr algn="l" rtl="0" eaLnBrk="1" hangingPunct="1"/>
            <a:r>
              <a:rPr lang="en-US" sz="1200" kern="1200" dirty="0">
                <a:solidFill>
                  <a:schemeClr val="tx1"/>
                </a:solidFill>
                <a:effectLst/>
                <a:latin typeface="+mn-lt"/>
                <a:ea typeface="+mn-ea"/>
                <a:cs typeface="+mn-cs"/>
              </a:rPr>
              <a:t>In the discrete case, the integral is replaced by a summation operator, and the line integral is defined as a weighted sum.</a:t>
            </a:r>
          </a:p>
        </p:txBody>
      </p:sp>
    </p:spTree>
    <p:extLst>
      <p:ext uri="{BB962C8B-B14F-4D97-AF65-F5344CB8AC3E}">
        <p14:creationId xmlns:p14="http://schemas.microsoft.com/office/powerpoint/2010/main" val="22675071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a:extLst>
              <a:ext uri="{FF2B5EF4-FFF2-40B4-BE49-F238E27FC236}">
                <a16:creationId xmlns:a16="http://schemas.microsoft.com/office/drawing/2014/main" id="{7801098B-BC34-4762-9DEC-B0902075AAB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rtl="1">
              <a:spcBef>
                <a:spcPct val="30000"/>
              </a:spcBef>
              <a:defRPr sz="1200">
                <a:solidFill>
                  <a:schemeClr val="tx1"/>
                </a:solidFill>
                <a:latin typeface="Arial" panose="020B0604020202020204" pitchFamily="34" charset="0"/>
                <a:cs typeface="Arial" panose="020B0604020202020204" pitchFamily="34" charset="0"/>
              </a:defRPr>
            </a:lvl1pPr>
            <a:lvl2pPr marL="742950" indent="-285750" algn="r" rtl="1">
              <a:spcBef>
                <a:spcPct val="30000"/>
              </a:spcBef>
              <a:defRPr sz="1200">
                <a:solidFill>
                  <a:schemeClr val="tx1"/>
                </a:solidFill>
                <a:latin typeface="Arial" panose="020B0604020202020204" pitchFamily="34" charset="0"/>
                <a:cs typeface="Arial" panose="020B0604020202020204" pitchFamily="34" charset="0"/>
              </a:defRPr>
            </a:lvl2pPr>
            <a:lvl3pPr marL="1143000" indent="-228600" algn="r" rtl="1">
              <a:spcBef>
                <a:spcPct val="30000"/>
              </a:spcBef>
              <a:defRPr sz="1200">
                <a:solidFill>
                  <a:schemeClr val="tx1"/>
                </a:solidFill>
                <a:latin typeface="Arial" panose="020B0604020202020204" pitchFamily="34" charset="0"/>
                <a:cs typeface="Arial" panose="020B0604020202020204" pitchFamily="34" charset="0"/>
              </a:defRPr>
            </a:lvl3pPr>
            <a:lvl4pPr marL="1600200" indent="-228600" algn="r" rtl="1">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lgn="r" rtl="1">
              <a:spcBef>
                <a:spcPct val="30000"/>
              </a:spcBef>
              <a:defRPr sz="12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algn="l">
              <a:spcBef>
                <a:spcPct val="0"/>
              </a:spcBef>
            </a:pPr>
            <a:fld id="{39F67093-0FEC-4EF5-B5E0-4390F9167AF6}" type="slidenum">
              <a:rPr lang="ar-SA" altLang="en-US" smtClean="0"/>
              <a:pPr algn="l">
                <a:spcBef>
                  <a:spcPct val="0"/>
                </a:spcBef>
              </a:pPr>
              <a:t>10</a:t>
            </a:fld>
            <a:endParaRPr lang="en-US" altLang="en-US"/>
          </a:p>
        </p:txBody>
      </p:sp>
      <p:sp>
        <p:nvSpPr>
          <p:cNvPr id="9219" name="Rectangle 2">
            <a:extLst>
              <a:ext uri="{FF2B5EF4-FFF2-40B4-BE49-F238E27FC236}">
                <a16:creationId xmlns:a16="http://schemas.microsoft.com/office/drawing/2014/main" id="{4BCD38E0-5695-44C0-890F-CED3C86A4763}"/>
              </a:ext>
            </a:extLst>
          </p:cNvPr>
          <p:cNvSpPr>
            <a:spLocks noGrp="1" noRot="1" noChangeAspect="1" noChangeArrowheads="1" noTextEdit="1"/>
          </p:cNvSpPr>
          <p:nvPr>
            <p:ph type="sldImg"/>
          </p:nvPr>
        </p:nvSpPr>
        <p:spPr>
          <a:ln/>
        </p:spPr>
      </p:sp>
      <p:sp>
        <p:nvSpPr>
          <p:cNvPr id="9220" name="Rectangle 3">
            <a:extLst>
              <a:ext uri="{FF2B5EF4-FFF2-40B4-BE49-F238E27FC236}">
                <a16:creationId xmlns:a16="http://schemas.microsoft.com/office/drawing/2014/main" id="{A6F52D07-8681-4EAA-9AF2-38C8B5BEF8A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rtl="0" eaLnBrk="1" hangingPunct="1"/>
            <a:r>
              <a:rPr lang="en-US" altLang="en-US" dirty="0"/>
              <a:t>Another aspect is choosing expressive set and parameterization of line segments for line integration </a:t>
            </a:r>
          </a:p>
          <a:p>
            <a:pPr algn="l" rtl="0" eaLnBrk="1" hangingPunct="1"/>
            <a:endParaRPr lang="en-US" altLang="en-US" dirty="0"/>
          </a:p>
          <a:p>
            <a:pPr algn="l" rtl="0" eaLnBrk="1" hangingPunct="1"/>
            <a:r>
              <a:rPr lang="en-US" sz="1200" kern="1200" dirty="0">
                <a:solidFill>
                  <a:schemeClr val="tx1"/>
                </a:solidFill>
                <a:effectLst/>
                <a:latin typeface="+mn-lt"/>
                <a:ea typeface="+mn-ea"/>
                <a:cs typeface="+mn-cs"/>
              </a:rPr>
              <a:t>This system of lines corresponds to a family of lines that are equally sampled with respect to their slopes and not with respect to their angles, and the uniform spacing of lines in each projection varies with respect to the slope. This is not the natural choice and might be problematic for reconstruction applications like CT, but for the application of curve detection , it is sufficient.</a:t>
            </a:r>
            <a:endParaRPr lang="en-US" alt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fld id="{ED291B17-9318-49DB-B28B-6E5994AE9581}" type="datetime1">
              <a:rPr lang="en-US" smtClean="0"/>
              <a:t>2/27/2020</a:t>
            </a:fld>
            <a:endParaRPr lang="en-US" dirty="0"/>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900175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CED4963-E985-44C4-B8C4-FDD613B7C2F8}" type="datetime1">
              <a:rPr lang="en-US" smtClean="0"/>
              <a:t>2/27/2020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835911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204200" y="863600"/>
            <a:ext cx="3124200" cy="4807326"/>
          </a:xfrm>
        </p:spPr>
        <p:txBody>
          <a:bodyPr vert="eaVert" anchor="ctr"/>
          <a:lstStyle>
            <a:lvl1pPr>
              <a:defRPr>
                <a:solidFill>
                  <a:srgbClr val="FFFF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774923" y="863600"/>
            <a:ext cx="7161625" cy="4807326"/>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Rectangle 7">
            <a:extLst>
              <a:ext uri="{FF2B5EF4-FFF2-40B4-BE49-F238E27FC236}">
                <a16:creationId xmlns:a16="http://schemas.microsoft.com/office/drawing/2014/main"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Date Placeholder 10">
            <a:extLst>
              <a:ext uri="{FF2B5EF4-FFF2-40B4-BE49-F238E27FC236}">
                <a16:creationId xmlns:a16="http://schemas.microsoft.com/office/drawing/2014/main" id="{5C74A470-3BD3-4F33-80E5-67E6E87FCBE7}"/>
              </a:ext>
            </a:extLst>
          </p:cNvPr>
          <p:cNvSpPr>
            <a:spLocks noGrp="1"/>
          </p:cNvSpPr>
          <p:nvPr>
            <p:ph type="dt" sz="half" idx="10"/>
          </p:nvPr>
        </p:nvSpPr>
        <p:spPr/>
        <p:txBody>
          <a:bodyPr/>
          <a:lstStyle/>
          <a:p>
            <a:fld id="{ED291B17-9318-49DB-B28B-6E5994AE9581}" type="datetime1">
              <a:rPr lang="en-US" smtClean="0"/>
              <a:t>2/27/2020</a:t>
            </a:fld>
            <a:endParaRPr lang="en-US" dirty="0"/>
          </a:p>
        </p:txBody>
      </p:sp>
      <p:sp>
        <p:nvSpPr>
          <p:cNvPr id="12" name="Footer Placeholder 11">
            <a:extLst>
              <a:ext uri="{FF2B5EF4-FFF2-40B4-BE49-F238E27FC236}">
                <a16:creationId xmlns:a16="http://schemas.microsoft.com/office/drawing/2014/main" id="{9A3A30BA-DB50-4D7D-BCDE-17D20FB354DF}"/>
              </a:ext>
            </a:extLst>
          </p:cNvPr>
          <p:cNvSpPr>
            <a:spLocks noGrp="1"/>
          </p:cNvSpPr>
          <p:nvPr>
            <p:ph type="ftr" sz="quarter" idx="11"/>
          </p:nvPr>
        </p:nvSpPr>
        <p:spPr/>
        <p:txBody>
          <a:bodyPr/>
          <a:lstStyle/>
          <a:p>
            <a:endParaRPr lang="en-US" dirty="0"/>
          </a:p>
        </p:txBody>
      </p:sp>
      <p:sp>
        <p:nvSpPr>
          <p:cNvPr id="13" name="Slide Number Placeholder 12">
            <a:extLst>
              <a:ext uri="{FF2B5EF4-FFF2-40B4-BE49-F238E27FC236}">
                <a16:creationId xmlns:a16="http://schemas.microsoft.com/office/drawing/2014/main" id="{76FF9E58-C0B2-436B-A21C-DB45A00D651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888496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7814"/>
            <a:ext cx="10972800" cy="1139825"/>
          </a:xfrm>
        </p:spPr>
        <p:txBody>
          <a:bodyPr/>
          <a:lstStyle/>
          <a:p>
            <a:r>
              <a:rPr lang="en-US"/>
              <a:t>Click to edit Master title style</a:t>
            </a:r>
          </a:p>
        </p:txBody>
      </p:sp>
      <p:sp>
        <p:nvSpPr>
          <p:cNvPr id="3" name="Text Placeholder 2"/>
          <p:cNvSpPr>
            <a:spLocks noGrp="1"/>
          </p:cNvSpPr>
          <p:nvPr>
            <p:ph type="body" sz="half" idx="1"/>
          </p:nvPr>
        </p:nvSpPr>
        <p:spPr>
          <a:xfrm>
            <a:off x="609600" y="1600201"/>
            <a:ext cx="5384800" cy="45307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6197600" y="1600201"/>
            <a:ext cx="5384800" cy="2189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6197600" y="3941763"/>
            <a:ext cx="5384800" cy="21891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CBFD0CC2-A9D1-42BF-A95F-C91301BCE71F}"/>
              </a:ext>
            </a:extLst>
          </p:cNvPr>
          <p:cNvSpPr>
            <a:spLocks noGrp="1" noChangeArrowheads="1"/>
          </p:cNvSpPr>
          <p:nvPr>
            <p:ph type="dt" sz="half" idx="10"/>
          </p:nvPr>
        </p:nvSpPr>
        <p:spPr>
          <a:ln/>
        </p:spPr>
        <p:txBody>
          <a:bodyPr/>
          <a:lstStyle>
            <a:lvl1pPr>
              <a:defRPr/>
            </a:lvl1pPr>
          </a:lstStyle>
          <a:p>
            <a:pPr>
              <a:defRPr/>
            </a:pPr>
            <a:endParaRPr lang="en-US" altLang="en-US"/>
          </a:p>
        </p:txBody>
      </p:sp>
      <p:sp>
        <p:nvSpPr>
          <p:cNvPr id="7" name="Rectangle 5">
            <a:extLst>
              <a:ext uri="{FF2B5EF4-FFF2-40B4-BE49-F238E27FC236}">
                <a16:creationId xmlns:a16="http://schemas.microsoft.com/office/drawing/2014/main" id="{6A451560-78BA-438F-9144-0EC42DC03769}"/>
              </a:ext>
            </a:extLst>
          </p:cNvPr>
          <p:cNvSpPr>
            <a:spLocks noGrp="1" noChangeArrowheads="1"/>
          </p:cNvSpPr>
          <p:nvPr>
            <p:ph type="ftr" sz="quarter" idx="11"/>
          </p:nvPr>
        </p:nvSpPr>
        <p:spPr>
          <a:ln/>
        </p:spPr>
        <p:txBody>
          <a:bodyPr/>
          <a:lstStyle>
            <a:lvl1pPr>
              <a:defRPr/>
            </a:lvl1pPr>
          </a:lstStyle>
          <a:p>
            <a:pPr>
              <a:defRPr/>
            </a:pPr>
            <a:endParaRPr lang="en-US" altLang="en-US"/>
          </a:p>
        </p:txBody>
      </p:sp>
      <p:sp>
        <p:nvSpPr>
          <p:cNvPr id="8" name="Rectangle 6">
            <a:extLst>
              <a:ext uri="{FF2B5EF4-FFF2-40B4-BE49-F238E27FC236}">
                <a16:creationId xmlns:a16="http://schemas.microsoft.com/office/drawing/2014/main" id="{3B0B2995-2F92-414C-A95B-46FDF957FB51}"/>
              </a:ext>
            </a:extLst>
          </p:cNvPr>
          <p:cNvSpPr>
            <a:spLocks noGrp="1" noChangeArrowheads="1"/>
          </p:cNvSpPr>
          <p:nvPr>
            <p:ph type="sldNum" sz="quarter" idx="12"/>
          </p:nvPr>
        </p:nvSpPr>
        <p:spPr>
          <a:ln/>
        </p:spPr>
        <p:txBody>
          <a:bodyPr/>
          <a:lstStyle>
            <a:lvl1pPr>
              <a:defRPr/>
            </a:lvl1pPr>
          </a:lstStyle>
          <a:p>
            <a:pPr>
              <a:defRPr/>
            </a:pPr>
            <a:fld id="{F3F89663-D787-41AF-8EA4-2AD43C455FFF}" type="slidenum">
              <a:rPr lang="ar-SA" altLang="en-US"/>
              <a:pPr>
                <a:defRPr/>
              </a:pPr>
              <a:t>‹#›</a:t>
            </a:fld>
            <a:endParaRPr lang="en-US" altLang="en-US"/>
          </a:p>
        </p:txBody>
      </p:sp>
    </p:spTree>
    <p:extLst>
      <p:ext uri="{BB962C8B-B14F-4D97-AF65-F5344CB8AC3E}">
        <p14:creationId xmlns:p14="http://schemas.microsoft.com/office/powerpoint/2010/main" val="35939617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118872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340864"/>
            <a:ext cx="11029615" cy="36344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fld id="{78DD82B9-B8EE-4375-B6FF-88FA6ABB15D9}" type="datetime1">
              <a:rPr lang="en-US" smtClean="0"/>
              <a:t>2/27/2020</a:t>
            </a:fld>
            <a:endParaRPr lang="en-US" dirty="0"/>
          </a:p>
        </p:txBody>
      </p:sp>
      <p:sp>
        <p:nvSpPr>
          <p:cNvPr id="9" name="Footer Placeholder 8">
            <a:extLst>
              <a:ext uri="{FF2B5EF4-FFF2-40B4-BE49-F238E27FC236}">
                <a16:creationId xmlns:a16="http://schemas.microsoft.com/office/drawing/2014/main" id="{1356D3B5-6063-4A89-B88F-9D3043916FF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524434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B2497495-0637-405E-AE64-5CC7506D51F5}" type="datetime1">
              <a:rPr lang="en-US" smtClean="0"/>
              <a:t>2/27/2020</a:t>
            </a:fld>
            <a:endParaRPr lang="en-US" dirty="0"/>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66809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194767"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6039" y="2228003"/>
            <a:ext cx="5194769"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BFFD690-9426-415D-8B65-26881E07B2D4}" type="datetime1">
              <a:rPr lang="en-US" smtClean="0"/>
              <a:t>2/27/2020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4833232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4C4989A-474C-40DE-95B9-011C28B71673}" type="datetime1">
              <a:rPr lang="en-US" smtClean="0"/>
              <a:t>2/27/2020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480465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DB4ED54-5B5E-4A04-93D3-5772E3CE3818}" type="datetime1">
              <a:rPr lang="en-US" smtClean="0"/>
              <a:t>2/27/2020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29363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2/27/2020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294949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D82884F1-FFEA-405F-9602-3DCA865EDA4E}" type="datetime1">
              <a:rPr lang="en-US" smtClean="0"/>
              <a:t>2/27/2020</a:t>
            </a:fld>
            <a:endParaRPr lang="en-US" dirty="0"/>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a:lstStyle/>
          <a:p>
            <a:endParaRPr lang="en-US" dirty="0"/>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2617666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2/27/2020</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5732895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ED291B17-9318-49DB-B28B-6E5994AE9581}" type="datetime1">
              <a:rPr lang="en-US" smtClean="0"/>
              <a:t>2/27/2020</a:t>
            </a:fld>
            <a:endParaRPr lang="en-US" dirty="0"/>
          </a:p>
        </p:txBody>
      </p:sp>
      <p:sp>
        <p:nvSpPr>
          <p:cNvPr id="5" name="Footer Placeholder 4"/>
          <p:cNvSpPr>
            <a:spLocks noGrp="1"/>
          </p:cNvSpPr>
          <p:nvPr>
            <p:ph type="ftr" sz="quarter" idx="3"/>
          </p:nvPr>
        </p:nvSpPr>
        <p:spPr>
          <a:xfrm>
            <a:off x="581192" y="6423914"/>
            <a:ext cx="6917210" cy="365125"/>
          </a:xfrm>
          <a:prstGeom prst="rect">
            <a:avLst/>
          </a:prstGeom>
        </p:spPr>
        <p:txBody>
          <a:bodyPr vert="horz" lIns="91440" tIns="45720" rIns="91440" bIns="45720" rtlCol="0" anchor="ctr"/>
          <a:lstStyle>
            <a:lvl1pPr algn="l">
              <a:defRPr sz="900" cap="all">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t>‹#›</a:t>
            </a:fld>
            <a:endParaRPr lang="en-US" dirty="0"/>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000897896"/>
      </p:ext>
    </p:extLst>
  </p:cSld>
  <p:clrMap bg1="lt1" tx1="dk1" bg2="lt2" tx2="dk2" accent1="accent1" accent2="accent2" accent3="accent3" accent4="accent4" accent5="accent5" accent6="accent6" hlink="hlink" folHlink="folHlink"/>
  <p:sldLayoutIdLst>
    <p:sldLayoutId id="2147483756" r:id="rId1"/>
    <p:sldLayoutId id="2147483757" r:id="rId2"/>
    <p:sldLayoutId id="2147483758" r:id="rId3"/>
    <p:sldLayoutId id="2147483759" r:id="rId4"/>
    <p:sldLayoutId id="2147483711" r:id="rId5"/>
    <p:sldLayoutId id="2147483760" r:id="rId6"/>
    <p:sldLayoutId id="2147483762" r:id="rId7"/>
    <p:sldLayoutId id="2147483706" r:id="rId8"/>
    <p:sldLayoutId id="2147483709" r:id="rId9"/>
    <p:sldLayoutId id="2147483707" r:id="rId10"/>
    <p:sldLayoutId id="2147483708" r:id="rId11"/>
    <p:sldLayoutId id="2147483763" r:id="rId12"/>
  </p:sldLayoutIdLst>
  <p:hf sldNum="0" hdr="0" ftr="0" dt="0"/>
  <p:txStyles>
    <p:title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1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 Id="rId9" Type="http://schemas.openxmlformats.org/officeDocument/2006/relationships/image" Target="../media/image34.png"/></Relationships>
</file>

<file path=ppt/slides/_rels/slide11.xml.rels><?xml version="1.0" encoding="UTF-8" standalone="yes"?>
<Relationships xmlns="http://schemas.openxmlformats.org/package/2006/relationships"><Relationship Id="rId8" Type="http://schemas.openxmlformats.org/officeDocument/2006/relationships/image" Target="../media/image38.jpeg"/><Relationship Id="rId3" Type="http://schemas.openxmlformats.org/officeDocument/2006/relationships/notesSlide" Target="../notesSlides/notesSlide10.xml"/><Relationship Id="rId7" Type="http://schemas.openxmlformats.org/officeDocument/2006/relationships/image" Target="../media/image36.wmf"/><Relationship Id="rId12" Type="http://schemas.openxmlformats.org/officeDocument/2006/relationships/slide" Target="slide12.xml"/><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oleObject" Target="../embeddings/oleObject3.bin"/><Relationship Id="rId11" Type="http://schemas.openxmlformats.org/officeDocument/2006/relationships/image" Target="../media/image37.emf"/><Relationship Id="rId5" Type="http://schemas.openxmlformats.org/officeDocument/2006/relationships/image" Target="../media/image35.wmf"/><Relationship Id="rId10" Type="http://schemas.openxmlformats.org/officeDocument/2006/relationships/oleObject" Target="../embeddings/oleObject4.bin"/><Relationship Id="rId4" Type="http://schemas.openxmlformats.org/officeDocument/2006/relationships/oleObject" Target="../embeddings/oleObject2.bin"/><Relationship Id="rId9" Type="http://schemas.openxmlformats.org/officeDocument/2006/relationships/image" Target="../media/image39.png"/></Relationships>
</file>

<file path=ppt/slides/_rels/slide12.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1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1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2.png"/></Relationships>
</file>

<file path=ppt/slides/_rels/slide1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470.png"/></Relationships>
</file>

<file path=ppt/slides/_rels/slide16.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80.png"/><Relationship Id="rId7" Type="http://schemas.openxmlformats.org/officeDocument/2006/relationships/image" Target="../media/image52.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 Id="rId9" Type="http://schemas.openxmlformats.org/officeDocument/2006/relationships/slide" Target="slide17.xml"/></Relationships>
</file>

<file path=ppt/slides/_rels/slide1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540.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19.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hyperlink" Target="../../../PP_defence/out.avi" TargetMode="External"/><Relationship Id="rId4" Type="http://schemas.openxmlformats.org/officeDocument/2006/relationships/hyperlink" Target="out.avi"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Layout" Target="../slideLayouts/slideLayout2.xml"/><Relationship Id="rId1" Type="http://schemas.openxmlformats.org/officeDocument/2006/relationships/video" Target="file:///C:\Documents%20and%20Settings\Yoash%20Chassidim\My%20Documents\Phd\Presentations\Philips%20Soroka\mov.avi" TargetMode="External"/><Relationship Id="rId6" Type="http://schemas.openxmlformats.org/officeDocument/2006/relationships/hyperlink" Target="j2a.avi" TargetMode="External"/><Relationship Id="rId5" Type="http://schemas.openxmlformats.org/officeDocument/2006/relationships/image" Target="../media/image65.png"/><Relationship Id="rId4" Type="http://schemas.openxmlformats.org/officeDocument/2006/relationships/image" Target="../media/image64.jpe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xml"/><Relationship Id="rId1" Type="http://schemas.openxmlformats.org/officeDocument/2006/relationships/vmlDrawing" Target="../drawings/vmlDrawing3.vml"/><Relationship Id="rId5" Type="http://schemas.openxmlformats.org/officeDocument/2006/relationships/image" Target="../media/image66.emf"/><Relationship Id="rId4" Type="http://schemas.openxmlformats.org/officeDocument/2006/relationships/oleObject" Target="../embeddings/oleObject5.bin"/></Relationships>
</file>

<file path=ppt/slides/_rels/slide29.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67.png"/><Relationship Id="rId7" Type="http://schemas.openxmlformats.org/officeDocument/2006/relationships/image" Target="../media/image71.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s>
</file>

<file path=ppt/slides/_rels/slide3.xml.rels><?xml version="1.0" encoding="UTF-8" standalone="yes"?>
<Relationships xmlns="http://schemas.openxmlformats.org/package/2006/relationships"><Relationship Id="rId3" Type="http://schemas.openxmlformats.org/officeDocument/2006/relationships/hyperlink" Target="http://www.ipam.ucla.edu/programs/long-programs/multiscale-geometry-and-analysis-in-high-dimensions/"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73.wm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74.png"/><Relationship Id="rId7" Type="http://schemas.openxmlformats.org/officeDocument/2006/relationships/image" Target="../media/image78.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s>
</file>

<file path=ppt/slides/_rels/slide32.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8" Type="http://schemas.openxmlformats.org/officeDocument/2006/relationships/image" Target="../media/image84.wmf"/><Relationship Id="rId3" Type="http://schemas.openxmlformats.org/officeDocument/2006/relationships/image" Target="../media/image80.png"/><Relationship Id="rId7" Type="http://schemas.openxmlformats.org/officeDocument/2006/relationships/hyperlink" Target="../SHAS_PP/10.avi" TargetMode="External"/><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 Id="rId9" Type="http://schemas.openxmlformats.org/officeDocument/2006/relationships/hyperlink" Target="Clip0003.avi" TargetMode="External"/></Relationships>
</file>

<file path=ppt/slides/_rels/slide3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7" Type="http://schemas.openxmlformats.org/officeDocument/2006/relationships/image" Target="../media/image9.png"/><Relationship Id="rId2" Type="http://schemas.openxmlformats.org/officeDocument/2006/relationships/slideLayout" Target="../slideLayouts/slideLayout2.xml"/><Relationship Id="rId1" Type="http://schemas.openxmlformats.org/officeDocument/2006/relationships/video" Target="file:///C:\Documents%20and%20Settings\Yoash%20Chassidim\My%20Documents\Phd\Presentations\Philips%20Soroka\mov.avi" TargetMode="Externa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7" Type="http://schemas.openxmlformats.org/officeDocument/2006/relationships/image" Target="../media/image11.png"/><Relationship Id="rId2" Type="http://schemas.openxmlformats.org/officeDocument/2006/relationships/slideLayout" Target="../slideLayouts/slideLayout2.xml"/><Relationship Id="rId1" Type="http://schemas.openxmlformats.org/officeDocument/2006/relationships/video" Target="file:///C:\Documents%20and%20Settings\Yoash%20Chassidim\My%20Documents\Phd\Presentations\Philips%20Soroka\mov.avi" TargetMode="Externa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8" Type="http://schemas.openxmlformats.org/officeDocument/2006/relationships/oleObject" Target="../embeddings/oleObject1.bin"/><Relationship Id="rId3" Type="http://schemas.openxmlformats.org/officeDocument/2006/relationships/notesSlide" Target="../notesSlides/notesSlide7.xml"/><Relationship Id="rId7" Type="http://schemas.openxmlformats.org/officeDocument/2006/relationships/image" Target="../media/image19.png"/><Relationship Id="rId12" Type="http://schemas.openxmlformats.org/officeDocument/2006/relationships/image" Target="../media/image22.png"/><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18.png"/><Relationship Id="rId11" Type="http://schemas.openxmlformats.org/officeDocument/2006/relationships/image" Target="../media/image21.png"/><Relationship Id="rId5" Type="http://schemas.openxmlformats.org/officeDocument/2006/relationships/image" Target="../media/image17.png"/><Relationship Id="rId10" Type="http://schemas.openxmlformats.org/officeDocument/2006/relationships/image" Target="../media/image20.png"/><Relationship Id="rId4" Type="http://schemas.openxmlformats.org/officeDocument/2006/relationships/image" Target="../media/image16.png"/><Relationship Id="rId9" Type="http://schemas.openxmlformats.org/officeDocument/2006/relationships/image" Target="../media/image15.wmf"/></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1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D6D7A0BC-0046-4CAA-8E7F-DCAFE511EA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E7C6334F-6411-41EC-AD7D-179EDD8B5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E6B02CEE-3AF8-4349-9B3E-8970E6DF62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AAA01CF0-3FB5-44EB-B7DE-F2E86374C2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6" name="Picture 5" descr="A close up of a logo&#10;&#10;Description automatically generated">
            <a:extLst>
              <a:ext uri="{FF2B5EF4-FFF2-40B4-BE49-F238E27FC236}">
                <a16:creationId xmlns:a16="http://schemas.microsoft.com/office/drawing/2014/main" id="{F1A8C364-94D4-4630-BAD0-78722F347055}"/>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448733" y="4222143"/>
            <a:ext cx="11260667" cy="2170189"/>
          </a:xfrm>
          <a:prstGeom prst="rect">
            <a:avLst/>
          </a:prstGeom>
        </p:spPr>
      </p:pic>
      <p:sp>
        <p:nvSpPr>
          <p:cNvPr id="11" name="Content Placeholder 2">
            <a:extLst>
              <a:ext uri="{FF2B5EF4-FFF2-40B4-BE49-F238E27FC236}">
                <a16:creationId xmlns:a16="http://schemas.microsoft.com/office/drawing/2014/main" id="{53E00F0B-B9BB-4133-A176-5497A2BC648F}"/>
              </a:ext>
            </a:extLst>
          </p:cNvPr>
          <p:cNvSpPr txBox="1">
            <a:spLocks/>
          </p:cNvSpPr>
          <p:nvPr/>
        </p:nvSpPr>
        <p:spPr>
          <a:xfrm>
            <a:off x="1582043" y="1739936"/>
            <a:ext cx="8534400" cy="1337733"/>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2400" b="1" dirty="0">
                <a:solidFill>
                  <a:schemeClr val="tx1"/>
                </a:solidFill>
              </a:rPr>
              <a:t>Geometric Analysis Based Algorithms </a:t>
            </a:r>
            <a:br>
              <a:rPr lang="en-US" sz="2400" b="1" dirty="0">
                <a:solidFill>
                  <a:schemeClr val="tx1"/>
                </a:solidFill>
              </a:rPr>
            </a:br>
            <a:r>
              <a:rPr lang="en-US" sz="2400" b="1" dirty="0">
                <a:solidFill>
                  <a:schemeClr val="tx1"/>
                </a:solidFill>
              </a:rPr>
              <a:t>for </a:t>
            </a:r>
            <a:br>
              <a:rPr lang="en-US" sz="2400" b="1" dirty="0">
                <a:solidFill>
                  <a:schemeClr val="tx1"/>
                </a:solidFill>
              </a:rPr>
            </a:br>
            <a:r>
              <a:rPr lang="en-US" sz="2400" b="1" dirty="0">
                <a:solidFill>
                  <a:schemeClr val="tx1"/>
                </a:solidFill>
              </a:rPr>
              <a:t>Effective Representation and Detection of Curves </a:t>
            </a:r>
            <a:br>
              <a:rPr lang="en-US" sz="2400" b="1" dirty="0">
                <a:solidFill>
                  <a:schemeClr val="tx1"/>
                </a:solidFill>
              </a:rPr>
            </a:br>
            <a:r>
              <a:rPr lang="en-US" sz="2400" b="1" dirty="0">
                <a:solidFill>
                  <a:schemeClr val="tx1"/>
                </a:solidFill>
              </a:rPr>
              <a:t>with</a:t>
            </a:r>
            <a:br>
              <a:rPr lang="en-US" sz="2400" dirty="0">
                <a:solidFill>
                  <a:schemeClr val="tx1"/>
                </a:solidFill>
              </a:rPr>
            </a:br>
            <a:r>
              <a:rPr lang="en-US" sz="2400" b="1" dirty="0">
                <a:solidFill>
                  <a:schemeClr val="tx1"/>
                </a:solidFill>
              </a:rPr>
              <a:t>Application to Tracking Moving Dim Target</a:t>
            </a:r>
            <a:endParaRPr lang="en-US" sz="2400" dirty="0">
              <a:solidFill>
                <a:schemeClr val="tx1"/>
              </a:solidFill>
            </a:endParaRPr>
          </a:p>
        </p:txBody>
      </p:sp>
      <p:sp>
        <p:nvSpPr>
          <p:cNvPr id="17" name="Content Placeholder 2">
            <a:extLst>
              <a:ext uri="{FF2B5EF4-FFF2-40B4-BE49-F238E27FC236}">
                <a16:creationId xmlns:a16="http://schemas.microsoft.com/office/drawing/2014/main" id="{B77DFD9C-2682-4EC8-AAB8-841AA69F27D6}"/>
              </a:ext>
            </a:extLst>
          </p:cNvPr>
          <p:cNvSpPr txBox="1">
            <a:spLocks/>
          </p:cNvSpPr>
          <p:nvPr/>
        </p:nvSpPr>
        <p:spPr>
          <a:xfrm>
            <a:off x="382924" y="3426534"/>
            <a:ext cx="8534400" cy="866951"/>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r>
              <a:rPr lang="en-US" sz="1600" b="1" dirty="0">
                <a:solidFill>
                  <a:schemeClr val="tx1"/>
                </a:solidFill>
              </a:rPr>
              <a:t>Advisor: Dr. Ofer Levi</a:t>
            </a:r>
          </a:p>
          <a:p>
            <a:r>
              <a:rPr lang="en-US" sz="1600" b="1" dirty="0">
                <a:solidFill>
                  <a:schemeClr val="tx1"/>
                </a:solidFill>
              </a:rPr>
              <a:t>By: Galit Volpert</a:t>
            </a:r>
            <a:endParaRPr lang="en-US" sz="1600" dirty="0">
              <a:solidFill>
                <a:schemeClr val="tx1"/>
              </a:solidFill>
            </a:endParaRPr>
          </a:p>
        </p:txBody>
      </p:sp>
      <p:pic>
        <p:nvPicPr>
          <p:cNvPr id="13" name="Picture 12">
            <a:extLst>
              <a:ext uri="{FF2B5EF4-FFF2-40B4-BE49-F238E27FC236}">
                <a16:creationId xmlns:a16="http://schemas.microsoft.com/office/drawing/2014/main" id="{39C0B972-227A-4FA4-90BA-7906578256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83155" y="580419"/>
            <a:ext cx="1406276" cy="747268"/>
          </a:xfrm>
          <a:prstGeom prst="rect">
            <a:avLst/>
          </a:prstGeom>
        </p:spPr>
      </p:pic>
    </p:spTree>
    <p:extLst>
      <p:ext uri="{BB962C8B-B14F-4D97-AF65-F5344CB8AC3E}">
        <p14:creationId xmlns:p14="http://schemas.microsoft.com/office/powerpoint/2010/main" val="24758055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6" name="Text Box 28">
            <a:extLst>
              <a:ext uri="{FF2B5EF4-FFF2-40B4-BE49-F238E27FC236}">
                <a16:creationId xmlns:a16="http://schemas.microsoft.com/office/drawing/2014/main" id="{EE39E58C-86DC-4A2F-A6C7-D85C05485B3E}"/>
              </a:ext>
            </a:extLst>
          </p:cNvPr>
          <p:cNvSpPr txBox="1">
            <a:spLocks noChangeArrowheads="1"/>
          </p:cNvSpPr>
          <p:nvPr/>
        </p:nvSpPr>
        <p:spPr bwMode="auto">
          <a:xfrm>
            <a:off x="212137" y="6224219"/>
            <a:ext cx="151288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ClrTx/>
              <a:buSzTx/>
              <a:buFontTx/>
              <a:buNone/>
            </a:pPr>
            <a:r>
              <a:rPr lang="en-US" altLang="en-US" sz="1600" b="1" dirty="0"/>
              <a:t>X-driven</a:t>
            </a:r>
          </a:p>
        </p:txBody>
      </p:sp>
      <p:sp>
        <p:nvSpPr>
          <p:cNvPr id="8197" name="Text Box 29">
            <a:extLst>
              <a:ext uri="{FF2B5EF4-FFF2-40B4-BE49-F238E27FC236}">
                <a16:creationId xmlns:a16="http://schemas.microsoft.com/office/drawing/2014/main" id="{B0283915-4A53-466C-B603-0447BAA50D90}"/>
              </a:ext>
            </a:extLst>
          </p:cNvPr>
          <p:cNvSpPr txBox="1">
            <a:spLocks noChangeArrowheads="1"/>
          </p:cNvSpPr>
          <p:nvPr/>
        </p:nvSpPr>
        <p:spPr bwMode="auto">
          <a:xfrm>
            <a:off x="2292365" y="6224219"/>
            <a:ext cx="154590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ClrTx/>
              <a:buSzTx/>
              <a:buFontTx/>
              <a:buNone/>
            </a:pPr>
            <a:r>
              <a:rPr lang="en-US" altLang="en-US" sz="1600" b="1" dirty="0"/>
              <a:t>Y-driven</a:t>
            </a:r>
          </a:p>
        </p:txBody>
      </p:sp>
      <p:sp>
        <p:nvSpPr>
          <p:cNvPr id="8198" name="Text Box 30">
            <a:extLst>
              <a:ext uri="{FF2B5EF4-FFF2-40B4-BE49-F238E27FC236}">
                <a16:creationId xmlns:a16="http://schemas.microsoft.com/office/drawing/2014/main" id="{C66ED90E-C934-48B2-B4EA-4C3B7304F5C5}"/>
              </a:ext>
            </a:extLst>
          </p:cNvPr>
          <p:cNvSpPr txBox="1">
            <a:spLocks noChangeArrowheads="1"/>
          </p:cNvSpPr>
          <p:nvPr/>
        </p:nvSpPr>
        <p:spPr bwMode="auto">
          <a:xfrm>
            <a:off x="1385329" y="1752083"/>
            <a:ext cx="216058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lgn="l" eaLnBrk="1" hangingPunct="1">
              <a:spcBef>
                <a:spcPct val="50000"/>
              </a:spcBef>
              <a:buClrTx/>
              <a:buSzTx/>
              <a:buFontTx/>
              <a:buNone/>
            </a:pPr>
            <a:r>
              <a:rPr lang="en-US" altLang="en-US" sz="1600" b="1" dirty="0"/>
              <a:t>Fixed intercept, varying slope</a:t>
            </a:r>
          </a:p>
        </p:txBody>
      </p:sp>
      <p:sp>
        <p:nvSpPr>
          <p:cNvPr id="8199" name="Text Box 31">
            <a:extLst>
              <a:ext uri="{FF2B5EF4-FFF2-40B4-BE49-F238E27FC236}">
                <a16:creationId xmlns:a16="http://schemas.microsoft.com/office/drawing/2014/main" id="{273C1C83-2F96-4546-B130-433A05E1425F}"/>
              </a:ext>
            </a:extLst>
          </p:cNvPr>
          <p:cNvSpPr txBox="1">
            <a:spLocks noChangeArrowheads="1"/>
          </p:cNvSpPr>
          <p:nvPr/>
        </p:nvSpPr>
        <p:spPr bwMode="auto">
          <a:xfrm>
            <a:off x="1214536" y="4269996"/>
            <a:ext cx="203260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lgn="l" eaLnBrk="1" hangingPunct="1">
              <a:spcBef>
                <a:spcPct val="50000"/>
              </a:spcBef>
              <a:buClrTx/>
              <a:buSzTx/>
              <a:buFontTx/>
              <a:buNone/>
            </a:pPr>
            <a:r>
              <a:rPr lang="en-US" altLang="en-US" sz="1600" b="1" dirty="0"/>
              <a:t>Fixed slope, varying intercept</a:t>
            </a:r>
          </a:p>
        </p:txBody>
      </p:sp>
      <p:sp>
        <p:nvSpPr>
          <p:cNvPr id="8206" name="Text Box 39">
            <a:extLst>
              <a:ext uri="{FF2B5EF4-FFF2-40B4-BE49-F238E27FC236}">
                <a16:creationId xmlns:a16="http://schemas.microsoft.com/office/drawing/2014/main" id="{64702CD7-6E0D-4D13-BBC9-24E64BC0350A}"/>
              </a:ext>
            </a:extLst>
          </p:cNvPr>
          <p:cNvSpPr txBox="1">
            <a:spLocks noChangeArrowheads="1"/>
          </p:cNvSpPr>
          <p:nvPr/>
        </p:nvSpPr>
        <p:spPr bwMode="auto">
          <a:xfrm>
            <a:off x="2690840" y="1144300"/>
            <a:ext cx="50403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ClrTx/>
              <a:buSzTx/>
              <a:buFontTx/>
              <a:buNone/>
            </a:pPr>
            <a:r>
              <a:rPr lang="en-US" altLang="en-US" sz="2400" dirty="0">
                <a:solidFill>
                  <a:schemeClr val="accent1"/>
                </a:solidFill>
              </a:rPr>
              <a:t>Slope-Intercept System</a:t>
            </a:r>
          </a:p>
        </p:txBody>
      </p:sp>
      <p:sp>
        <p:nvSpPr>
          <p:cNvPr id="15" name="Content Placeholder 2">
            <a:extLst>
              <a:ext uri="{FF2B5EF4-FFF2-40B4-BE49-F238E27FC236}">
                <a16:creationId xmlns:a16="http://schemas.microsoft.com/office/drawing/2014/main" id="{76E009CF-D71F-4C6B-A2C0-33F1FF8BC82F}"/>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2400" b="1" dirty="0">
                <a:solidFill>
                  <a:schemeClr val="tx1"/>
                </a:solidFill>
              </a:rPr>
              <a:t>Background</a:t>
            </a:r>
            <a:endParaRPr lang="en-US" sz="2400" dirty="0">
              <a:solidFill>
                <a:schemeClr val="tx1"/>
              </a:solidFill>
            </a:endParaRPr>
          </a:p>
        </p:txBody>
      </p:sp>
      <p:sp>
        <p:nvSpPr>
          <p:cNvPr id="17" name="Content Placeholder 2">
            <a:extLst>
              <a:ext uri="{FF2B5EF4-FFF2-40B4-BE49-F238E27FC236}">
                <a16:creationId xmlns:a16="http://schemas.microsoft.com/office/drawing/2014/main" id="{72AA1F49-9912-4E68-8B8B-4399B796992F}"/>
              </a:ext>
            </a:extLst>
          </p:cNvPr>
          <p:cNvSpPr txBox="1">
            <a:spLocks/>
          </p:cNvSpPr>
          <p:nvPr/>
        </p:nvSpPr>
        <p:spPr>
          <a:xfrm>
            <a:off x="581193" y="506091"/>
            <a:ext cx="11029614" cy="560989"/>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3200" b="1" dirty="0">
                <a:solidFill>
                  <a:schemeClr val="tx1"/>
                </a:solidFill>
              </a:rPr>
              <a:t>Discrete Parameterization of Line Segments</a:t>
            </a:r>
          </a:p>
          <a:p>
            <a:pPr algn="ctr"/>
            <a:endParaRPr lang="en-US" sz="3200" dirty="0">
              <a:solidFill>
                <a:schemeClr val="tx1"/>
              </a:solidFill>
            </a:endParaRPr>
          </a:p>
        </p:txBody>
      </p:sp>
      <p:sp>
        <p:nvSpPr>
          <p:cNvPr id="20" name="Text Box 28">
            <a:extLst>
              <a:ext uri="{FF2B5EF4-FFF2-40B4-BE49-F238E27FC236}">
                <a16:creationId xmlns:a16="http://schemas.microsoft.com/office/drawing/2014/main" id="{EF854A21-9E31-45A4-B124-A86B32448FA0}"/>
              </a:ext>
            </a:extLst>
          </p:cNvPr>
          <p:cNvSpPr txBox="1">
            <a:spLocks noChangeArrowheads="1"/>
          </p:cNvSpPr>
          <p:nvPr/>
        </p:nvSpPr>
        <p:spPr bwMode="auto">
          <a:xfrm>
            <a:off x="6681517" y="2324076"/>
            <a:ext cx="151288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ClrTx/>
              <a:buSzTx/>
              <a:buFontTx/>
              <a:buNone/>
            </a:pPr>
            <a:r>
              <a:rPr lang="en-US" altLang="en-US" sz="1600" b="1" dirty="0"/>
              <a:t>X-driven</a:t>
            </a:r>
          </a:p>
        </p:txBody>
      </p:sp>
      <p:sp>
        <p:nvSpPr>
          <p:cNvPr id="21" name="Text Box 29">
            <a:extLst>
              <a:ext uri="{FF2B5EF4-FFF2-40B4-BE49-F238E27FC236}">
                <a16:creationId xmlns:a16="http://schemas.microsoft.com/office/drawing/2014/main" id="{2A6CC375-5C02-447C-86FA-D51B2A15721F}"/>
              </a:ext>
            </a:extLst>
          </p:cNvPr>
          <p:cNvSpPr txBox="1">
            <a:spLocks noChangeArrowheads="1"/>
          </p:cNvSpPr>
          <p:nvPr/>
        </p:nvSpPr>
        <p:spPr bwMode="auto">
          <a:xfrm>
            <a:off x="6610080" y="5720123"/>
            <a:ext cx="158432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ClrTx/>
              <a:buSzTx/>
              <a:buFontTx/>
              <a:buNone/>
            </a:pPr>
            <a:r>
              <a:rPr lang="en-US" altLang="en-US" sz="1600" b="1" dirty="0"/>
              <a:t>Z-driven</a:t>
            </a:r>
          </a:p>
        </p:txBody>
      </p:sp>
      <p:pic>
        <p:nvPicPr>
          <p:cNvPr id="22" name="Picture 21">
            <a:extLst>
              <a:ext uri="{FF2B5EF4-FFF2-40B4-BE49-F238E27FC236}">
                <a16:creationId xmlns:a16="http://schemas.microsoft.com/office/drawing/2014/main" id="{C6A47208-8D17-442A-8516-B280B5755A66}"/>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8349651" y="1663259"/>
            <a:ext cx="2457020" cy="1912550"/>
          </a:xfrm>
          <a:prstGeom prst="rect">
            <a:avLst/>
          </a:prstGeom>
        </p:spPr>
      </p:pic>
      <p:pic>
        <p:nvPicPr>
          <p:cNvPr id="23" name="Picture 22">
            <a:extLst>
              <a:ext uri="{FF2B5EF4-FFF2-40B4-BE49-F238E27FC236}">
                <a16:creationId xmlns:a16="http://schemas.microsoft.com/office/drawing/2014/main" id="{3817A068-8F08-47B2-A2AB-902D0225DE02}"/>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8341579" y="3417780"/>
            <a:ext cx="2453106" cy="1837785"/>
          </a:xfrm>
          <a:prstGeom prst="rect">
            <a:avLst/>
          </a:prstGeom>
        </p:spPr>
      </p:pic>
      <p:pic>
        <p:nvPicPr>
          <p:cNvPr id="24" name="Picture 23">
            <a:extLst>
              <a:ext uri="{FF2B5EF4-FFF2-40B4-BE49-F238E27FC236}">
                <a16:creationId xmlns:a16="http://schemas.microsoft.com/office/drawing/2014/main" id="{C393BE46-135D-4A89-A6FB-D4AC0F2B1574}"/>
              </a:ext>
            </a:extLst>
          </p:cNvPr>
          <p:cNvPicPr/>
          <p:nvPr/>
        </p:nvPicPr>
        <p:blipFill>
          <a:blip r:embed="rId5" cstate="print">
            <a:extLst>
              <a:ext uri="{28A0092B-C50C-407E-A947-70E740481C1C}">
                <a14:useLocalDpi xmlns:a14="http://schemas.microsoft.com/office/drawing/2010/main" val="0"/>
              </a:ext>
            </a:extLst>
          </a:blip>
          <a:stretch>
            <a:fillRect/>
          </a:stretch>
        </p:blipFill>
        <p:spPr>
          <a:xfrm>
            <a:off x="8485218" y="5020215"/>
            <a:ext cx="2185885" cy="1837785"/>
          </a:xfrm>
          <a:prstGeom prst="rect">
            <a:avLst/>
          </a:prstGeom>
        </p:spPr>
      </p:pic>
      <p:pic>
        <p:nvPicPr>
          <p:cNvPr id="25" name="Picture 24">
            <a:extLst>
              <a:ext uri="{FF2B5EF4-FFF2-40B4-BE49-F238E27FC236}">
                <a16:creationId xmlns:a16="http://schemas.microsoft.com/office/drawing/2014/main" id="{E0FA95A5-0C59-483E-8441-84AD17F67A5F}"/>
              </a:ext>
            </a:extLst>
          </p:cNvPr>
          <p:cNvPicPr/>
          <p:nvPr/>
        </p:nvPicPr>
        <p:blipFill>
          <a:blip r:embed="rId6" cstate="print">
            <a:extLst>
              <a:ext uri="{28A0092B-C50C-407E-A947-70E740481C1C}">
                <a14:useLocalDpi xmlns:a14="http://schemas.microsoft.com/office/drawing/2010/main" val="0"/>
              </a:ext>
            </a:extLst>
          </a:blip>
          <a:stretch>
            <a:fillRect/>
          </a:stretch>
        </p:blipFill>
        <p:spPr>
          <a:xfrm>
            <a:off x="389887" y="2546230"/>
            <a:ext cx="1708150" cy="1280795"/>
          </a:xfrm>
          <a:prstGeom prst="rect">
            <a:avLst/>
          </a:prstGeom>
        </p:spPr>
      </p:pic>
      <p:pic>
        <p:nvPicPr>
          <p:cNvPr id="27" name="Picture 26">
            <a:extLst>
              <a:ext uri="{FF2B5EF4-FFF2-40B4-BE49-F238E27FC236}">
                <a16:creationId xmlns:a16="http://schemas.microsoft.com/office/drawing/2014/main" id="{40CD0A8F-CA01-4EC8-996F-382CACC87142}"/>
              </a:ext>
            </a:extLst>
          </p:cNvPr>
          <p:cNvPicPr/>
          <p:nvPr/>
        </p:nvPicPr>
        <p:blipFill>
          <a:blip r:embed="rId7" cstate="print">
            <a:extLst>
              <a:ext uri="{28A0092B-C50C-407E-A947-70E740481C1C}">
                <a14:useLocalDpi xmlns:a14="http://schemas.microsoft.com/office/drawing/2010/main" val="0"/>
              </a:ext>
            </a:extLst>
          </a:blip>
          <a:stretch>
            <a:fillRect/>
          </a:stretch>
        </p:blipFill>
        <p:spPr>
          <a:xfrm>
            <a:off x="2457771" y="2536705"/>
            <a:ext cx="1720850" cy="1290320"/>
          </a:xfrm>
          <a:prstGeom prst="rect">
            <a:avLst/>
          </a:prstGeom>
        </p:spPr>
      </p:pic>
      <p:pic>
        <p:nvPicPr>
          <p:cNvPr id="5" name="Picture 4">
            <a:extLst>
              <a:ext uri="{FF2B5EF4-FFF2-40B4-BE49-F238E27FC236}">
                <a16:creationId xmlns:a16="http://schemas.microsoft.com/office/drawing/2014/main" id="{29EFAC3F-B3A6-413B-9B99-6468ADA5CC7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89887" y="4970621"/>
            <a:ext cx="1668100" cy="1251075"/>
          </a:xfrm>
          <a:prstGeom prst="rect">
            <a:avLst/>
          </a:prstGeom>
        </p:spPr>
      </p:pic>
      <p:pic>
        <p:nvPicPr>
          <p:cNvPr id="7" name="Picture 6">
            <a:extLst>
              <a:ext uri="{FF2B5EF4-FFF2-40B4-BE49-F238E27FC236}">
                <a16:creationId xmlns:a16="http://schemas.microsoft.com/office/drawing/2014/main" id="{9A0DF8C7-7195-4A57-8BE7-4FD598D0661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465623" y="4857294"/>
            <a:ext cx="1720850" cy="1290637"/>
          </a:xfrm>
          <a:prstGeom prst="rect">
            <a:avLst/>
          </a:prstGeom>
        </p:spPr>
      </p:pic>
      <p:sp>
        <p:nvSpPr>
          <p:cNvPr id="32" name="Text Box 28">
            <a:extLst>
              <a:ext uri="{FF2B5EF4-FFF2-40B4-BE49-F238E27FC236}">
                <a16:creationId xmlns:a16="http://schemas.microsoft.com/office/drawing/2014/main" id="{4594DA94-AF83-48DF-BF58-9267238AA99D}"/>
              </a:ext>
            </a:extLst>
          </p:cNvPr>
          <p:cNvSpPr txBox="1">
            <a:spLocks noChangeArrowheads="1"/>
          </p:cNvSpPr>
          <p:nvPr/>
        </p:nvSpPr>
        <p:spPr bwMode="auto">
          <a:xfrm>
            <a:off x="318570" y="3749260"/>
            <a:ext cx="151288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ClrTx/>
              <a:buSzTx/>
              <a:buFontTx/>
              <a:buNone/>
            </a:pPr>
            <a:r>
              <a:rPr lang="en-US" altLang="en-US" sz="1600" b="1" dirty="0"/>
              <a:t>X-driven</a:t>
            </a:r>
          </a:p>
        </p:txBody>
      </p:sp>
      <p:sp>
        <p:nvSpPr>
          <p:cNvPr id="33" name="Text Box 29">
            <a:extLst>
              <a:ext uri="{FF2B5EF4-FFF2-40B4-BE49-F238E27FC236}">
                <a16:creationId xmlns:a16="http://schemas.microsoft.com/office/drawing/2014/main" id="{582FBC9B-54F9-47DF-8A13-25D7AAB076B2}"/>
              </a:ext>
            </a:extLst>
          </p:cNvPr>
          <p:cNvSpPr txBox="1">
            <a:spLocks noChangeArrowheads="1"/>
          </p:cNvSpPr>
          <p:nvPr/>
        </p:nvSpPr>
        <p:spPr bwMode="auto">
          <a:xfrm>
            <a:off x="2292365" y="3815592"/>
            <a:ext cx="154590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ClrTx/>
              <a:buSzTx/>
              <a:buFontTx/>
              <a:buNone/>
            </a:pPr>
            <a:r>
              <a:rPr lang="en-US" altLang="en-US" sz="1600" b="1" dirty="0"/>
              <a:t>Y-driven</a:t>
            </a:r>
          </a:p>
        </p:txBody>
      </p:sp>
      <p:sp>
        <p:nvSpPr>
          <p:cNvPr id="34" name="Text Box 29">
            <a:extLst>
              <a:ext uri="{FF2B5EF4-FFF2-40B4-BE49-F238E27FC236}">
                <a16:creationId xmlns:a16="http://schemas.microsoft.com/office/drawing/2014/main" id="{C01DB998-1E68-4388-B8FC-5F877791CAE8}"/>
              </a:ext>
            </a:extLst>
          </p:cNvPr>
          <p:cNvSpPr txBox="1">
            <a:spLocks noChangeArrowheads="1"/>
          </p:cNvSpPr>
          <p:nvPr/>
        </p:nvSpPr>
        <p:spPr bwMode="auto">
          <a:xfrm>
            <a:off x="6629291" y="4114168"/>
            <a:ext cx="154590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ClrTx/>
              <a:buSzTx/>
              <a:buFontTx/>
              <a:buNone/>
            </a:pPr>
            <a:r>
              <a:rPr lang="en-US" altLang="en-US" sz="1600" b="1" dirty="0"/>
              <a:t>Y-driven</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2400" b="1" dirty="0">
                <a:solidFill>
                  <a:schemeClr val="tx1"/>
                </a:solidFill>
              </a:rPr>
              <a:t>Background</a:t>
            </a:r>
            <a:endParaRPr lang="en-US" sz="2400" dirty="0">
              <a:solidFill>
                <a:schemeClr val="tx1"/>
              </a:solidFill>
            </a:endParaRPr>
          </a:p>
        </p:txBody>
      </p:sp>
      <p:sp>
        <p:nvSpPr>
          <p:cNvPr id="7" name="Rectangle 6">
            <a:extLst>
              <a:ext uri="{FF2B5EF4-FFF2-40B4-BE49-F238E27FC236}">
                <a16:creationId xmlns:a16="http://schemas.microsoft.com/office/drawing/2014/main" id="{AD9A2C41-9C57-459E-B8FC-D993D731BE6B}"/>
              </a:ext>
            </a:extLst>
          </p:cNvPr>
          <p:cNvSpPr>
            <a:spLocks noGrp="1" noChangeArrowheads="1"/>
          </p:cNvSpPr>
          <p:nvPr/>
        </p:nvSpPr>
        <p:spPr bwMode="auto">
          <a:xfrm>
            <a:off x="418011" y="1485899"/>
            <a:ext cx="11351623" cy="2538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bg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accent2"/>
              </a:buClr>
              <a:buSzPct val="80000"/>
              <a:buFont typeface="Wingdings" panose="05000000000000000000" pitchFamily="2" charset="2"/>
              <a:buChar char="¨"/>
              <a:defRPr sz="2800" kern="1200">
                <a:solidFill>
                  <a:schemeClr val="tx1"/>
                </a:solidFill>
                <a:latin typeface="+mn-lt"/>
                <a:ea typeface="+mn-ea"/>
                <a:cs typeface="+mn-cs"/>
              </a:defRPr>
            </a:lvl2pPr>
            <a:lvl3pPr marL="1143000" indent="-228600" algn="l" rtl="0" fontAlgn="base">
              <a:spcBef>
                <a:spcPct val="20000"/>
              </a:spcBef>
              <a:spcAft>
                <a:spcPct val="0"/>
              </a:spcAft>
              <a:buClr>
                <a:schemeClr val="bg2"/>
              </a:buClr>
              <a:buSzPct val="65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bg2"/>
              </a:buClr>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ltLang="en-US" sz="2800" i="1" dirty="0"/>
          </a:p>
          <a:p>
            <a:endParaRPr lang="en-US" altLang="en-US" sz="2800" i="1" dirty="0"/>
          </a:p>
          <a:p>
            <a:endParaRPr lang="en-US" altLang="en-US" sz="2800" i="1" dirty="0"/>
          </a:p>
          <a:p>
            <a:endParaRPr lang="en-US" altLang="en-US" sz="2800" i="1" dirty="0"/>
          </a:p>
          <a:p>
            <a:endParaRPr lang="en-US" altLang="en-US" sz="2800" i="1" dirty="0"/>
          </a:p>
          <a:p>
            <a:endParaRPr lang="en-US" altLang="en-US" sz="2800" dirty="0"/>
          </a:p>
        </p:txBody>
      </p:sp>
      <p:sp>
        <p:nvSpPr>
          <p:cNvPr id="4" name="Content Placeholder 2">
            <a:extLst>
              <a:ext uri="{FF2B5EF4-FFF2-40B4-BE49-F238E27FC236}">
                <a16:creationId xmlns:a16="http://schemas.microsoft.com/office/drawing/2014/main" id="{2339C05E-BDBB-4988-9F30-E420C6CBB0B0}"/>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3200" b="1" dirty="0">
                <a:solidFill>
                  <a:schemeClr val="tx1"/>
                </a:solidFill>
              </a:rPr>
              <a:t>Computation of X-ray</a:t>
            </a:r>
            <a:endParaRPr lang="en-US" sz="3200" dirty="0">
              <a:solidFill>
                <a:schemeClr val="tx1"/>
              </a:solidFill>
            </a:endParaRPr>
          </a:p>
        </p:txBody>
      </p:sp>
      <p:graphicFrame>
        <p:nvGraphicFramePr>
          <p:cNvPr id="8" name="Object 23">
            <a:extLst>
              <a:ext uri="{FF2B5EF4-FFF2-40B4-BE49-F238E27FC236}">
                <a16:creationId xmlns:a16="http://schemas.microsoft.com/office/drawing/2014/main" id="{45D3077C-40B0-4708-AD0A-8A0911ED39FF}"/>
              </a:ext>
            </a:extLst>
          </p:cNvPr>
          <p:cNvGraphicFramePr>
            <a:graphicFrameLocks noChangeAspect="1"/>
          </p:cNvGraphicFramePr>
          <p:nvPr>
            <p:extLst>
              <p:ext uri="{D42A27DB-BD31-4B8C-83A1-F6EECF244321}">
                <p14:modId xmlns:p14="http://schemas.microsoft.com/office/powerpoint/2010/main" val="3989304974"/>
              </p:ext>
            </p:extLst>
          </p:nvPr>
        </p:nvGraphicFramePr>
        <p:xfrm>
          <a:off x="1346613" y="4467962"/>
          <a:ext cx="2667000" cy="614362"/>
        </p:xfrm>
        <a:graphic>
          <a:graphicData uri="http://schemas.openxmlformats.org/presentationml/2006/ole">
            <mc:AlternateContent xmlns:mc="http://schemas.openxmlformats.org/markup-compatibility/2006">
              <mc:Choice xmlns:v="urn:schemas-microsoft-com:vml" Requires="v">
                <p:oleObj spid="_x0000_s8367" name="משוואה" r:id="rId4" imgW="1803240" imgH="355320" progId="Equation.3">
                  <p:embed/>
                </p:oleObj>
              </mc:Choice>
              <mc:Fallback>
                <p:oleObj name="משוואה" r:id="rId4" imgW="1803240" imgH="355320" progId="Equation.3">
                  <p:embed/>
                  <p:pic>
                    <p:nvPicPr>
                      <p:cNvPr id="26" name="Object 2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46613" y="4467962"/>
                        <a:ext cx="2667000" cy="6143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 name="Object 25">
            <a:extLst>
              <a:ext uri="{FF2B5EF4-FFF2-40B4-BE49-F238E27FC236}">
                <a16:creationId xmlns:a16="http://schemas.microsoft.com/office/drawing/2014/main" id="{9B8DF4D3-202C-44F0-A041-EBA0099CBDAA}"/>
              </a:ext>
            </a:extLst>
          </p:cNvPr>
          <p:cNvGraphicFramePr>
            <a:graphicFrameLocks noChangeAspect="1"/>
          </p:cNvGraphicFramePr>
          <p:nvPr>
            <p:extLst>
              <p:ext uri="{D42A27DB-BD31-4B8C-83A1-F6EECF244321}">
                <p14:modId xmlns:p14="http://schemas.microsoft.com/office/powerpoint/2010/main" val="590548697"/>
              </p:ext>
            </p:extLst>
          </p:nvPr>
        </p:nvGraphicFramePr>
        <p:xfrm>
          <a:off x="840376" y="5114980"/>
          <a:ext cx="3810000" cy="579198"/>
        </p:xfrm>
        <a:graphic>
          <a:graphicData uri="http://schemas.openxmlformats.org/presentationml/2006/ole">
            <mc:AlternateContent xmlns:mc="http://schemas.openxmlformats.org/markup-compatibility/2006">
              <mc:Choice xmlns:v="urn:schemas-microsoft-com:vml" Requires="v">
                <p:oleObj spid="_x0000_s8368" name="Equation" r:id="rId6" imgW="2539800" imgH="393480" progId="">
                  <p:embed/>
                </p:oleObj>
              </mc:Choice>
              <mc:Fallback>
                <p:oleObj name="Equation" r:id="rId6" imgW="2539800" imgH="393480" progId="">
                  <p:embed/>
                  <p:pic>
                    <p:nvPicPr>
                      <p:cNvPr id="28" name="Object 2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40376" y="5114980"/>
                        <a:ext cx="3810000" cy="57919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 name="Text Box 35">
            <a:extLst>
              <a:ext uri="{FF2B5EF4-FFF2-40B4-BE49-F238E27FC236}">
                <a16:creationId xmlns:a16="http://schemas.microsoft.com/office/drawing/2014/main" id="{12FA5021-AA7F-42AC-87BA-7E4E8875F0A3}"/>
              </a:ext>
            </a:extLst>
          </p:cNvPr>
          <p:cNvSpPr txBox="1">
            <a:spLocks noChangeArrowheads="1"/>
          </p:cNvSpPr>
          <p:nvPr/>
        </p:nvSpPr>
        <p:spPr bwMode="auto">
          <a:xfrm>
            <a:off x="568474" y="5988176"/>
            <a:ext cx="4897821" cy="369332"/>
          </a:xfrm>
          <a:prstGeom prst="rect">
            <a:avLst/>
          </a:prstGeom>
          <a:noFill/>
          <a:ln w="9525">
            <a:noFill/>
            <a:miter lim="800000"/>
            <a:headEnd/>
            <a:tailEnd/>
          </a:ln>
          <a:effectLst/>
        </p:spPr>
        <p:txBody>
          <a:bodyPr wrap="square">
            <a:spAutoFit/>
          </a:bodyPr>
          <a:lstStyle/>
          <a:p>
            <a:pPr algn="l" rtl="0">
              <a:spcBef>
                <a:spcPct val="50000"/>
              </a:spcBef>
            </a:pPr>
            <a:r>
              <a:rPr lang="en-US" dirty="0"/>
              <a:t>Computational Complexity – O(</a:t>
            </a:r>
            <a:r>
              <a:rPr lang="en-US" i="1" dirty="0"/>
              <a:t>N)</a:t>
            </a:r>
            <a:r>
              <a:rPr lang="en-US" dirty="0"/>
              <a:t> per coefficient</a:t>
            </a:r>
          </a:p>
        </p:txBody>
      </p:sp>
      <p:grpSp>
        <p:nvGrpSpPr>
          <p:cNvPr id="12" name="Group 11">
            <a:extLst>
              <a:ext uri="{FF2B5EF4-FFF2-40B4-BE49-F238E27FC236}">
                <a16:creationId xmlns:a16="http://schemas.microsoft.com/office/drawing/2014/main" id="{81937675-600D-4D71-8EB2-247A540B0F09}"/>
              </a:ext>
            </a:extLst>
          </p:cNvPr>
          <p:cNvGrpSpPr/>
          <p:nvPr/>
        </p:nvGrpSpPr>
        <p:grpSpPr>
          <a:xfrm>
            <a:off x="1146975" y="1777992"/>
            <a:ext cx="3152775" cy="2324099"/>
            <a:chOff x="2333625" y="1485901"/>
            <a:chExt cx="3152775" cy="2324099"/>
          </a:xfrm>
        </p:grpSpPr>
        <p:grpSp>
          <p:nvGrpSpPr>
            <p:cNvPr id="13" name="Group 3">
              <a:extLst>
                <a:ext uri="{FF2B5EF4-FFF2-40B4-BE49-F238E27FC236}">
                  <a16:creationId xmlns:a16="http://schemas.microsoft.com/office/drawing/2014/main" id="{8032053B-531E-4CE7-881D-FF4418916057}"/>
                </a:ext>
              </a:extLst>
            </p:cNvPr>
            <p:cNvGrpSpPr>
              <a:grpSpLocks/>
            </p:cNvGrpSpPr>
            <p:nvPr/>
          </p:nvGrpSpPr>
          <p:grpSpPr bwMode="auto">
            <a:xfrm>
              <a:off x="2333625" y="1485901"/>
              <a:ext cx="3152775" cy="2324099"/>
              <a:chOff x="975" y="1162"/>
              <a:chExt cx="3267" cy="2448"/>
            </a:xfrm>
          </p:grpSpPr>
          <p:pic>
            <p:nvPicPr>
              <p:cNvPr id="20" name="Picture 4" descr="cube">
                <a:extLst>
                  <a:ext uri="{FF2B5EF4-FFF2-40B4-BE49-F238E27FC236}">
                    <a16:creationId xmlns:a16="http://schemas.microsoft.com/office/drawing/2014/main" id="{5CF9BA22-D382-4EE7-97BC-B9FBE57031ED}"/>
                  </a:ext>
                </a:extLst>
              </p:cNvPr>
              <p:cNvPicPr>
                <a:picLocks noChangeAspect="1" noChangeArrowheads="1"/>
              </p:cNvPicPr>
              <p:nvPr/>
            </p:nvPicPr>
            <p:blipFill>
              <a:blip r:embed="rId8" cstate="print"/>
              <a:srcRect/>
              <a:stretch>
                <a:fillRect/>
              </a:stretch>
            </p:blipFill>
            <p:spPr bwMode="auto">
              <a:xfrm>
                <a:off x="975" y="1162"/>
                <a:ext cx="3267" cy="2448"/>
              </a:xfrm>
              <a:prstGeom prst="rect">
                <a:avLst/>
              </a:prstGeom>
              <a:noFill/>
              <a:ln/>
              <a:effectLst/>
            </p:spPr>
          </p:pic>
          <p:grpSp>
            <p:nvGrpSpPr>
              <p:cNvPr id="21" name="Group 5">
                <a:extLst>
                  <a:ext uri="{FF2B5EF4-FFF2-40B4-BE49-F238E27FC236}">
                    <a16:creationId xmlns:a16="http://schemas.microsoft.com/office/drawing/2014/main" id="{6A7DB167-B14E-4C9D-9B6B-0AF386761189}"/>
                  </a:ext>
                </a:extLst>
              </p:cNvPr>
              <p:cNvGrpSpPr>
                <a:grpSpLocks/>
              </p:cNvGrpSpPr>
              <p:nvPr/>
            </p:nvGrpSpPr>
            <p:grpSpPr bwMode="auto">
              <a:xfrm>
                <a:off x="1518" y="1480"/>
                <a:ext cx="2312" cy="1754"/>
                <a:chOff x="2880" y="1980"/>
                <a:chExt cx="4140" cy="3341"/>
              </a:xfrm>
            </p:grpSpPr>
            <p:sp>
              <p:nvSpPr>
                <p:cNvPr id="22" name="Text Box 6">
                  <a:extLst>
                    <a:ext uri="{FF2B5EF4-FFF2-40B4-BE49-F238E27FC236}">
                      <a16:creationId xmlns:a16="http://schemas.microsoft.com/office/drawing/2014/main" id="{422D7F31-F400-48C4-9784-7D3EBB524D00}"/>
                    </a:ext>
                  </a:extLst>
                </p:cNvPr>
                <p:cNvSpPr txBox="1">
                  <a:spLocks noChangeArrowheads="1"/>
                </p:cNvSpPr>
                <p:nvPr/>
              </p:nvSpPr>
              <p:spPr bwMode="auto">
                <a:xfrm>
                  <a:off x="5217" y="1980"/>
                  <a:ext cx="509" cy="618"/>
                </a:xfrm>
                <a:prstGeom prst="rect">
                  <a:avLst/>
                </a:prstGeom>
                <a:noFill/>
                <a:ln w="19050">
                  <a:noFill/>
                  <a:miter lim="800000"/>
                  <a:headEnd/>
                  <a:tailEnd/>
                </a:ln>
              </p:spPr>
              <p:txBody>
                <a:bodyPr wrap="none">
                  <a:spAutoFit/>
                </a:bodyPr>
                <a:lstStyle/>
                <a:p>
                  <a:pPr algn="l" rtl="0"/>
                  <a:r>
                    <a:rPr lang="en-US" sz="1400" b="1" noProof="1">
                      <a:solidFill>
                        <a:srgbClr val="FFFFFF"/>
                      </a:solidFill>
                      <a:latin typeface="Times New Roman" pitchFamily="18" charset="0"/>
                    </a:rPr>
                    <a:t>1</a:t>
                  </a:r>
                  <a:endParaRPr lang="en-US" sz="1100"/>
                </a:p>
              </p:txBody>
            </p:sp>
            <p:sp>
              <p:nvSpPr>
                <p:cNvPr id="23" name="Text Box 7">
                  <a:extLst>
                    <a:ext uri="{FF2B5EF4-FFF2-40B4-BE49-F238E27FC236}">
                      <a16:creationId xmlns:a16="http://schemas.microsoft.com/office/drawing/2014/main" id="{56BF14D4-81F6-47D5-914A-245BAD0B7DA3}"/>
                    </a:ext>
                  </a:extLst>
                </p:cNvPr>
                <p:cNvSpPr txBox="1">
                  <a:spLocks noChangeArrowheads="1"/>
                </p:cNvSpPr>
                <p:nvPr/>
              </p:nvSpPr>
              <p:spPr bwMode="auto">
                <a:xfrm>
                  <a:off x="3059" y="2005"/>
                  <a:ext cx="540" cy="618"/>
                </a:xfrm>
                <a:prstGeom prst="rect">
                  <a:avLst/>
                </a:prstGeom>
                <a:noFill/>
                <a:ln w="19050">
                  <a:noFill/>
                  <a:miter lim="800000"/>
                  <a:headEnd/>
                  <a:tailEnd/>
                </a:ln>
              </p:spPr>
              <p:txBody>
                <a:bodyPr>
                  <a:spAutoFit/>
                </a:bodyPr>
                <a:lstStyle/>
                <a:p>
                  <a:pPr algn="l" rtl="0"/>
                  <a:r>
                    <a:rPr lang="en-US" sz="1400" b="1" noProof="1">
                      <a:solidFill>
                        <a:srgbClr val="FFFFFF"/>
                      </a:solidFill>
                      <a:latin typeface="Times New Roman" pitchFamily="18" charset="0"/>
                    </a:rPr>
                    <a:t>0</a:t>
                  </a:r>
                  <a:endParaRPr lang="en-US" sz="1100" dirty="0"/>
                </a:p>
              </p:txBody>
            </p:sp>
            <p:sp>
              <p:nvSpPr>
                <p:cNvPr id="24" name="Text Box 8">
                  <a:extLst>
                    <a:ext uri="{FF2B5EF4-FFF2-40B4-BE49-F238E27FC236}">
                      <a16:creationId xmlns:a16="http://schemas.microsoft.com/office/drawing/2014/main" id="{A88DBC3C-12C6-4092-A2F3-2F2321AB8581}"/>
                    </a:ext>
                  </a:extLst>
                </p:cNvPr>
                <p:cNvSpPr txBox="1">
                  <a:spLocks noChangeArrowheads="1"/>
                </p:cNvSpPr>
                <p:nvPr/>
              </p:nvSpPr>
              <p:spPr bwMode="auto">
                <a:xfrm>
                  <a:off x="5217" y="2878"/>
                  <a:ext cx="509" cy="618"/>
                </a:xfrm>
                <a:prstGeom prst="rect">
                  <a:avLst/>
                </a:prstGeom>
                <a:noFill/>
                <a:ln w="19050">
                  <a:noFill/>
                  <a:miter lim="800000"/>
                  <a:headEnd/>
                  <a:tailEnd/>
                </a:ln>
              </p:spPr>
              <p:txBody>
                <a:bodyPr wrap="none">
                  <a:spAutoFit/>
                </a:bodyPr>
                <a:lstStyle/>
                <a:p>
                  <a:pPr algn="l" rtl="0"/>
                  <a:r>
                    <a:rPr lang="en-US" sz="1400" b="1" noProof="1">
                      <a:solidFill>
                        <a:srgbClr val="FFFFFF"/>
                      </a:solidFill>
                      <a:latin typeface="Times New Roman" pitchFamily="18" charset="0"/>
                    </a:rPr>
                    <a:t>3</a:t>
                  </a:r>
                  <a:endParaRPr lang="en-US" sz="1100"/>
                </a:p>
              </p:txBody>
            </p:sp>
            <p:sp>
              <p:nvSpPr>
                <p:cNvPr id="25" name="Text Box 9">
                  <a:extLst>
                    <a:ext uri="{FF2B5EF4-FFF2-40B4-BE49-F238E27FC236}">
                      <a16:creationId xmlns:a16="http://schemas.microsoft.com/office/drawing/2014/main" id="{AD00732A-AEA7-40E5-99D2-D62E3A12D62E}"/>
                    </a:ext>
                  </a:extLst>
                </p:cNvPr>
                <p:cNvSpPr txBox="1">
                  <a:spLocks noChangeArrowheads="1"/>
                </p:cNvSpPr>
                <p:nvPr/>
              </p:nvSpPr>
              <p:spPr bwMode="auto">
                <a:xfrm>
                  <a:off x="6301" y="3802"/>
                  <a:ext cx="509" cy="618"/>
                </a:xfrm>
                <a:prstGeom prst="rect">
                  <a:avLst/>
                </a:prstGeom>
                <a:noFill/>
                <a:ln w="19050">
                  <a:noFill/>
                  <a:miter lim="800000"/>
                  <a:headEnd/>
                  <a:tailEnd/>
                </a:ln>
              </p:spPr>
              <p:txBody>
                <a:bodyPr wrap="none">
                  <a:spAutoFit/>
                </a:bodyPr>
                <a:lstStyle/>
                <a:p>
                  <a:pPr algn="l" rtl="0"/>
                  <a:r>
                    <a:rPr lang="en-US" sz="1400" b="1" noProof="1">
                      <a:solidFill>
                        <a:srgbClr val="FFFFFF"/>
                      </a:solidFill>
                      <a:latin typeface="Times New Roman" pitchFamily="18" charset="0"/>
                    </a:rPr>
                    <a:t>3</a:t>
                  </a:r>
                  <a:endParaRPr lang="en-US" sz="1100" dirty="0"/>
                </a:p>
              </p:txBody>
            </p:sp>
            <p:sp>
              <p:nvSpPr>
                <p:cNvPr id="26" name="Text Box 10">
                  <a:extLst>
                    <a:ext uri="{FF2B5EF4-FFF2-40B4-BE49-F238E27FC236}">
                      <a16:creationId xmlns:a16="http://schemas.microsoft.com/office/drawing/2014/main" id="{7AAFBE24-B7F1-4A63-9431-13B77BD4A9B4}"/>
                    </a:ext>
                  </a:extLst>
                </p:cNvPr>
                <p:cNvSpPr txBox="1">
                  <a:spLocks noChangeArrowheads="1"/>
                </p:cNvSpPr>
                <p:nvPr/>
              </p:nvSpPr>
              <p:spPr bwMode="auto">
                <a:xfrm>
                  <a:off x="4141" y="4674"/>
                  <a:ext cx="509" cy="618"/>
                </a:xfrm>
                <a:prstGeom prst="rect">
                  <a:avLst/>
                </a:prstGeom>
                <a:noFill/>
                <a:ln w="19050">
                  <a:noFill/>
                  <a:miter lim="800000"/>
                  <a:headEnd/>
                  <a:tailEnd/>
                </a:ln>
              </p:spPr>
              <p:txBody>
                <a:bodyPr wrap="none">
                  <a:spAutoFit/>
                </a:bodyPr>
                <a:lstStyle/>
                <a:p>
                  <a:pPr algn="l" rtl="0"/>
                  <a:r>
                    <a:rPr lang="en-US" sz="1400" b="1" noProof="1">
                      <a:solidFill>
                        <a:srgbClr val="FFFFFF"/>
                      </a:solidFill>
                      <a:latin typeface="Times New Roman" pitchFamily="18" charset="0"/>
                    </a:rPr>
                    <a:t>3</a:t>
                  </a:r>
                  <a:endParaRPr lang="en-US" sz="1100"/>
                </a:p>
              </p:txBody>
            </p:sp>
            <p:sp>
              <p:nvSpPr>
                <p:cNvPr id="27" name="Text Box 11">
                  <a:extLst>
                    <a:ext uri="{FF2B5EF4-FFF2-40B4-BE49-F238E27FC236}">
                      <a16:creationId xmlns:a16="http://schemas.microsoft.com/office/drawing/2014/main" id="{51871466-ECC7-4EC9-94B1-DFE5F7AB6013}"/>
                    </a:ext>
                  </a:extLst>
                </p:cNvPr>
                <p:cNvSpPr txBox="1">
                  <a:spLocks noChangeArrowheads="1"/>
                </p:cNvSpPr>
                <p:nvPr/>
              </p:nvSpPr>
              <p:spPr bwMode="auto">
                <a:xfrm>
                  <a:off x="6301" y="4701"/>
                  <a:ext cx="509" cy="618"/>
                </a:xfrm>
                <a:prstGeom prst="rect">
                  <a:avLst/>
                </a:prstGeom>
                <a:noFill/>
                <a:ln w="19050">
                  <a:noFill/>
                  <a:miter lim="800000"/>
                  <a:headEnd/>
                  <a:tailEnd/>
                </a:ln>
              </p:spPr>
              <p:txBody>
                <a:bodyPr wrap="none">
                  <a:spAutoFit/>
                </a:bodyPr>
                <a:lstStyle/>
                <a:p>
                  <a:pPr algn="l" rtl="0"/>
                  <a:r>
                    <a:rPr lang="en-US" sz="1400" b="1" noProof="1">
                      <a:solidFill>
                        <a:srgbClr val="FFFFFF"/>
                      </a:solidFill>
                      <a:latin typeface="Times New Roman" pitchFamily="18" charset="0"/>
                    </a:rPr>
                    <a:t>4</a:t>
                  </a:r>
                  <a:endParaRPr lang="en-US" sz="1100"/>
                </a:p>
              </p:txBody>
            </p:sp>
            <p:sp>
              <p:nvSpPr>
                <p:cNvPr id="28" name="Text Box 12">
                  <a:extLst>
                    <a:ext uri="{FF2B5EF4-FFF2-40B4-BE49-F238E27FC236}">
                      <a16:creationId xmlns:a16="http://schemas.microsoft.com/office/drawing/2014/main" id="{1A9C2F43-CA05-46EA-8724-C251A30B15FB}"/>
                    </a:ext>
                  </a:extLst>
                </p:cNvPr>
                <p:cNvSpPr txBox="1">
                  <a:spLocks noChangeArrowheads="1"/>
                </p:cNvSpPr>
                <p:nvPr/>
              </p:nvSpPr>
              <p:spPr bwMode="auto">
                <a:xfrm>
                  <a:off x="3071" y="3802"/>
                  <a:ext cx="509" cy="618"/>
                </a:xfrm>
                <a:prstGeom prst="rect">
                  <a:avLst/>
                </a:prstGeom>
                <a:noFill/>
                <a:ln w="19050">
                  <a:noFill/>
                  <a:miter lim="800000"/>
                  <a:headEnd/>
                  <a:tailEnd/>
                </a:ln>
              </p:spPr>
              <p:txBody>
                <a:bodyPr wrap="none">
                  <a:spAutoFit/>
                </a:bodyPr>
                <a:lstStyle/>
                <a:p>
                  <a:pPr algn="l" rtl="0"/>
                  <a:r>
                    <a:rPr lang="en-US" sz="1400" b="1" noProof="1">
                      <a:solidFill>
                        <a:srgbClr val="FFFFFF"/>
                      </a:solidFill>
                      <a:latin typeface="Times New Roman" pitchFamily="18" charset="0"/>
                    </a:rPr>
                    <a:t>6</a:t>
                  </a:r>
                  <a:endParaRPr lang="en-US" sz="1100" dirty="0"/>
                </a:p>
              </p:txBody>
            </p:sp>
            <p:sp>
              <p:nvSpPr>
                <p:cNvPr id="29" name="Text Box 13">
                  <a:extLst>
                    <a:ext uri="{FF2B5EF4-FFF2-40B4-BE49-F238E27FC236}">
                      <a16:creationId xmlns:a16="http://schemas.microsoft.com/office/drawing/2014/main" id="{F8E8CB6B-008C-4034-8ACC-AECD609A89F8}"/>
                    </a:ext>
                  </a:extLst>
                </p:cNvPr>
                <p:cNvSpPr txBox="1">
                  <a:spLocks noChangeArrowheads="1"/>
                </p:cNvSpPr>
                <p:nvPr/>
              </p:nvSpPr>
              <p:spPr bwMode="auto">
                <a:xfrm>
                  <a:off x="4141" y="2878"/>
                  <a:ext cx="509" cy="618"/>
                </a:xfrm>
                <a:prstGeom prst="rect">
                  <a:avLst/>
                </a:prstGeom>
                <a:noFill/>
                <a:ln w="19050">
                  <a:noFill/>
                  <a:miter lim="800000"/>
                  <a:headEnd/>
                  <a:tailEnd/>
                </a:ln>
              </p:spPr>
              <p:txBody>
                <a:bodyPr wrap="none">
                  <a:spAutoFit/>
                </a:bodyPr>
                <a:lstStyle/>
                <a:p>
                  <a:pPr algn="l" rtl="0"/>
                  <a:r>
                    <a:rPr lang="en-US" sz="1400" b="1" noProof="1">
                      <a:solidFill>
                        <a:srgbClr val="FFFFFF"/>
                      </a:solidFill>
                      <a:latin typeface="Times New Roman" pitchFamily="18" charset="0"/>
                    </a:rPr>
                    <a:t>5</a:t>
                  </a:r>
                  <a:endParaRPr lang="en-US" sz="1100" dirty="0"/>
                </a:p>
              </p:txBody>
            </p:sp>
            <p:sp>
              <p:nvSpPr>
                <p:cNvPr id="30" name="Text Box 14">
                  <a:extLst>
                    <a:ext uri="{FF2B5EF4-FFF2-40B4-BE49-F238E27FC236}">
                      <a16:creationId xmlns:a16="http://schemas.microsoft.com/office/drawing/2014/main" id="{92B20E65-2882-42C3-93B2-B15A1D6A2A5E}"/>
                    </a:ext>
                  </a:extLst>
                </p:cNvPr>
                <p:cNvSpPr txBox="1">
                  <a:spLocks noChangeArrowheads="1"/>
                </p:cNvSpPr>
                <p:nvPr/>
              </p:nvSpPr>
              <p:spPr bwMode="auto">
                <a:xfrm>
                  <a:off x="3059" y="4701"/>
                  <a:ext cx="509" cy="618"/>
                </a:xfrm>
                <a:prstGeom prst="rect">
                  <a:avLst/>
                </a:prstGeom>
                <a:noFill/>
                <a:ln w="19050">
                  <a:noFill/>
                  <a:miter lim="800000"/>
                  <a:headEnd/>
                  <a:tailEnd/>
                </a:ln>
              </p:spPr>
              <p:txBody>
                <a:bodyPr wrap="none">
                  <a:spAutoFit/>
                </a:bodyPr>
                <a:lstStyle/>
                <a:p>
                  <a:pPr algn="l" rtl="0"/>
                  <a:r>
                    <a:rPr lang="en-US" sz="1400" b="1" noProof="1">
                      <a:latin typeface="Times New Roman" pitchFamily="18" charset="0"/>
                    </a:rPr>
                    <a:t>9</a:t>
                  </a:r>
                  <a:endParaRPr lang="en-US" sz="1400" dirty="0"/>
                </a:p>
              </p:txBody>
            </p:sp>
            <p:sp>
              <p:nvSpPr>
                <p:cNvPr id="31" name="Text Box 15">
                  <a:extLst>
                    <a:ext uri="{FF2B5EF4-FFF2-40B4-BE49-F238E27FC236}">
                      <a16:creationId xmlns:a16="http://schemas.microsoft.com/office/drawing/2014/main" id="{35696A84-185F-409B-9A96-D3632B96F30D}"/>
                    </a:ext>
                  </a:extLst>
                </p:cNvPr>
                <p:cNvSpPr txBox="1">
                  <a:spLocks noChangeArrowheads="1"/>
                </p:cNvSpPr>
                <p:nvPr/>
              </p:nvSpPr>
              <p:spPr bwMode="auto">
                <a:xfrm>
                  <a:off x="5228" y="4703"/>
                  <a:ext cx="509" cy="618"/>
                </a:xfrm>
                <a:prstGeom prst="rect">
                  <a:avLst/>
                </a:prstGeom>
                <a:noFill/>
                <a:ln w="19050">
                  <a:noFill/>
                  <a:miter lim="800000"/>
                  <a:headEnd/>
                  <a:tailEnd/>
                </a:ln>
              </p:spPr>
              <p:txBody>
                <a:bodyPr wrap="none">
                  <a:spAutoFit/>
                </a:bodyPr>
                <a:lstStyle/>
                <a:p>
                  <a:pPr algn="l" rtl="0"/>
                  <a:r>
                    <a:rPr lang="en-US" sz="1400" b="1" noProof="1">
                      <a:solidFill>
                        <a:srgbClr val="FFFFFF"/>
                      </a:solidFill>
                      <a:latin typeface="Times New Roman" pitchFamily="18" charset="0"/>
                    </a:rPr>
                    <a:t>8</a:t>
                  </a:r>
                  <a:endParaRPr lang="en-US" sz="1100"/>
                </a:p>
              </p:txBody>
            </p:sp>
            <p:sp>
              <p:nvSpPr>
                <p:cNvPr id="32" name="Text Box 16">
                  <a:extLst>
                    <a:ext uri="{FF2B5EF4-FFF2-40B4-BE49-F238E27FC236}">
                      <a16:creationId xmlns:a16="http://schemas.microsoft.com/office/drawing/2014/main" id="{B3F5751C-6776-4BE0-A416-91FCD9DC9CC3}"/>
                    </a:ext>
                  </a:extLst>
                </p:cNvPr>
                <p:cNvSpPr txBox="1">
                  <a:spLocks noChangeArrowheads="1"/>
                </p:cNvSpPr>
                <p:nvPr/>
              </p:nvSpPr>
              <p:spPr bwMode="auto">
                <a:xfrm>
                  <a:off x="6301" y="2005"/>
                  <a:ext cx="509" cy="618"/>
                </a:xfrm>
                <a:prstGeom prst="rect">
                  <a:avLst/>
                </a:prstGeom>
                <a:noFill/>
                <a:ln w="19050">
                  <a:noFill/>
                  <a:miter lim="800000"/>
                  <a:headEnd/>
                  <a:tailEnd/>
                </a:ln>
              </p:spPr>
              <p:txBody>
                <a:bodyPr wrap="none">
                  <a:spAutoFit/>
                </a:bodyPr>
                <a:lstStyle/>
                <a:p>
                  <a:pPr algn="l" rtl="0"/>
                  <a:r>
                    <a:rPr lang="en-US" sz="1400" b="1" noProof="1">
                      <a:solidFill>
                        <a:srgbClr val="FFFFFF"/>
                      </a:solidFill>
                      <a:latin typeface="Times New Roman" pitchFamily="18" charset="0"/>
                    </a:rPr>
                    <a:t>9</a:t>
                  </a:r>
                  <a:endParaRPr lang="en-US" sz="1100"/>
                </a:p>
              </p:txBody>
            </p:sp>
            <p:sp>
              <p:nvSpPr>
                <p:cNvPr id="33" name="Text Box 17">
                  <a:extLst>
                    <a:ext uri="{FF2B5EF4-FFF2-40B4-BE49-F238E27FC236}">
                      <a16:creationId xmlns:a16="http://schemas.microsoft.com/office/drawing/2014/main" id="{B8DEEB72-D089-4E23-8536-2966C89B3169}"/>
                    </a:ext>
                  </a:extLst>
                </p:cNvPr>
                <p:cNvSpPr txBox="1">
                  <a:spLocks noChangeArrowheads="1"/>
                </p:cNvSpPr>
                <p:nvPr/>
              </p:nvSpPr>
              <p:spPr bwMode="auto">
                <a:xfrm>
                  <a:off x="2880" y="2878"/>
                  <a:ext cx="676" cy="618"/>
                </a:xfrm>
                <a:prstGeom prst="rect">
                  <a:avLst/>
                </a:prstGeom>
                <a:noFill/>
                <a:ln w="19050">
                  <a:noFill/>
                  <a:miter lim="800000"/>
                  <a:headEnd/>
                  <a:tailEnd/>
                </a:ln>
              </p:spPr>
              <p:txBody>
                <a:bodyPr wrap="none">
                  <a:spAutoFit/>
                </a:bodyPr>
                <a:lstStyle/>
                <a:p>
                  <a:pPr algn="l" rtl="0"/>
                  <a:r>
                    <a:rPr lang="en-US" sz="1400" b="1" noProof="1">
                      <a:latin typeface="Times New Roman" pitchFamily="18" charset="0"/>
                    </a:rPr>
                    <a:t>10</a:t>
                  </a:r>
                  <a:endParaRPr lang="en-US" sz="1100"/>
                </a:p>
              </p:txBody>
            </p:sp>
            <p:sp>
              <p:nvSpPr>
                <p:cNvPr id="34" name="Text Box 18">
                  <a:extLst>
                    <a:ext uri="{FF2B5EF4-FFF2-40B4-BE49-F238E27FC236}">
                      <a16:creationId xmlns:a16="http://schemas.microsoft.com/office/drawing/2014/main" id="{DC2913D3-8F79-45F7-B953-6068A5773585}"/>
                    </a:ext>
                  </a:extLst>
                </p:cNvPr>
                <p:cNvSpPr txBox="1">
                  <a:spLocks noChangeArrowheads="1"/>
                </p:cNvSpPr>
                <p:nvPr/>
              </p:nvSpPr>
              <p:spPr bwMode="auto">
                <a:xfrm>
                  <a:off x="5171" y="3805"/>
                  <a:ext cx="676" cy="618"/>
                </a:xfrm>
                <a:prstGeom prst="rect">
                  <a:avLst/>
                </a:prstGeom>
                <a:noFill/>
                <a:ln w="19050">
                  <a:noFill/>
                  <a:miter lim="800000"/>
                  <a:headEnd/>
                  <a:tailEnd/>
                </a:ln>
              </p:spPr>
              <p:txBody>
                <a:bodyPr wrap="none">
                  <a:spAutoFit/>
                </a:bodyPr>
                <a:lstStyle/>
                <a:p>
                  <a:pPr algn="l" rtl="0"/>
                  <a:r>
                    <a:rPr lang="en-US" sz="1400" b="1" noProof="1">
                      <a:latin typeface="Times New Roman" pitchFamily="18" charset="0"/>
                    </a:rPr>
                    <a:t>10</a:t>
                  </a:r>
                  <a:endParaRPr lang="en-US" sz="1100"/>
                </a:p>
              </p:txBody>
            </p:sp>
            <p:sp>
              <p:nvSpPr>
                <p:cNvPr id="35" name="Text Box 19">
                  <a:extLst>
                    <a:ext uri="{FF2B5EF4-FFF2-40B4-BE49-F238E27FC236}">
                      <a16:creationId xmlns:a16="http://schemas.microsoft.com/office/drawing/2014/main" id="{37FFC579-CE00-4DAA-966F-C0FE5079F09F}"/>
                    </a:ext>
                  </a:extLst>
                </p:cNvPr>
                <p:cNvSpPr txBox="1">
                  <a:spLocks noChangeArrowheads="1"/>
                </p:cNvSpPr>
                <p:nvPr/>
              </p:nvSpPr>
              <p:spPr bwMode="auto">
                <a:xfrm>
                  <a:off x="6253" y="2878"/>
                  <a:ext cx="767" cy="618"/>
                </a:xfrm>
                <a:prstGeom prst="rect">
                  <a:avLst/>
                </a:prstGeom>
                <a:noFill/>
                <a:ln w="19050">
                  <a:noFill/>
                  <a:miter lim="800000"/>
                  <a:headEnd/>
                  <a:tailEnd/>
                </a:ln>
              </p:spPr>
              <p:txBody>
                <a:bodyPr>
                  <a:spAutoFit/>
                </a:bodyPr>
                <a:lstStyle/>
                <a:p>
                  <a:pPr algn="l" rtl="0"/>
                  <a:r>
                    <a:rPr lang="en-US" sz="1400" b="1" noProof="1">
                      <a:latin typeface="Times New Roman" pitchFamily="18" charset="0"/>
                    </a:rPr>
                    <a:t>10</a:t>
                  </a:r>
                  <a:endParaRPr lang="en-US" sz="1100"/>
                </a:p>
              </p:txBody>
            </p:sp>
            <p:sp>
              <p:nvSpPr>
                <p:cNvPr id="36" name="Text Box 20">
                  <a:extLst>
                    <a:ext uri="{FF2B5EF4-FFF2-40B4-BE49-F238E27FC236}">
                      <a16:creationId xmlns:a16="http://schemas.microsoft.com/office/drawing/2014/main" id="{3ABF2CA1-4CF7-457C-A690-85CA710CA02D}"/>
                    </a:ext>
                  </a:extLst>
                </p:cNvPr>
                <p:cNvSpPr txBox="1">
                  <a:spLocks noChangeArrowheads="1"/>
                </p:cNvSpPr>
                <p:nvPr/>
              </p:nvSpPr>
              <p:spPr bwMode="auto">
                <a:xfrm>
                  <a:off x="4141" y="3780"/>
                  <a:ext cx="509" cy="618"/>
                </a:xfrm>
                <a:prstGeom prst="rect">
                  <a:avLst/>
                </a:prstGeom>
                <a:noFill/>
                <a:ln w="19050">
                  <a:noFill/>
                  <a:miter lim="800000"/>
                  <a:headEnd/>
                  <a:tailEnd/>
                </a:ln>
              </p:spPr>
              <p:txBody>
                <a:bodyPr wrap="none">
                  <a:spAutoFit/>
                </a:bodyPr>
                <a:lstStyle/>
                <a:p>
                  <a:pPr algn="l" rtl="0"/>
                  <a:r>
                    <a:rPr lang="en-US" sz="1400" b="1" noProof="1">
                      <a:solidFill>
                        <a:srgbClr val="FFFFFF"/>
                      </a:solidFill>
                      <a:latin typeface="Times New Roman" pitchFamily="18" charset="0"/>
                    </a:rPr>
                    <a:t>8</a:t>
                  </a:r>
                  <a:endParaRPr lang="en-US" sz="1100"/>
                </a:p>
              </p:txBody>
            </p:sp>
            <p:sp>
              <p:nvSpPr>
                <p:cNvPr id="37" name="Text Box 21">
                  <a:extLst>
                    <a:ext uri="{FF2B5EF4-FFF2-40B4-BE49-F238E27FC236}">
                      <a16:creationId xmlns:a16="http://schemas.microsoft.com/office/drawing/2014/main" id="{85D044F2-B7E5-4805-BE95-DB3243D6B3DB}"/>
                    </a:ext>
                  </a:extLst>
                </p:cNvPr>
                <p:cNvSpPr txBox="1">
                  <a:spLocks noChangeArrowheads="1"/>
                </p:cNvSpPr>
                <p:nvPr/>
              </p:nvSpPr>
              <p:spPr bwMode="auto">
                <a:xfrm>
                  <a:off x="4150" y="1980"/>
                  <a:ext cx="509" cy="618"/>
                </a:xfrm>
                <a:prstGeom prst="rect">
                  <a:avLst/>
                </a:prstGeom>
                <a:noFill/>
                <a:ln w="19050">
                  <a:noFill/>
                  <a:miter lim="800000"/>
                  <a:headEnd/>
                  <a:tailEnd/>
                </a:ln>
              </p:spPr>
              <p:txBody>
                <a:bodyPr wrap="none">
                  <a:spAutoFit/>
                </a:bodyPr>
                <a:lstStyle/>
                <a:p>
                  <a:pPr algn="l" rtl="0"/>
                  <a:r>
                    <a:rPr lang="en-US" sz="1400" b="1" noProof="1">
                      <a:latin typeface="Times New Roman" pitchFamily="18" charset="0"/>
                    </a:rPr>
                    <a:t>9</a:t>
                  </a:r>
                  <a:endParaRPr lang="en-US" sz="1100"/>
                </a:p>
              </p:txBody>
            </p:sp>
          </p:grpSp>
        </p:grpSp>
        <p:sp>
          <p:nvSpPr>
            <p:cNvPr id="15" name="Line 22">
              <a:extLst>
                <a:ext uri="{FF2B5EF4-FFF2-40B4-BE49-F238E27FC236}">
                  <a16:creationId xmlns:a16="http://schemas.microsoft.com/office/drawing/2014/main" id="{175156CE-8EE5-4CCA-971E-ABDC35546917}"/>
                </a:ext>
              </a:extLst>
            </p:cNvPr>
            <p:cNvSpPr>
              <a:spLocks noChangeShapeType="1"/>
            </p:cNvSpPr>
            <p:nvPr/>
          </p:nvSpPr>
          <p:spPr bwMode="auto">
            <a:xfrm flipV="1">
              <a:off x="2766208" y="2133600"/>
              <a:ext cx="2415392" cy="1447800"/>
            </a:xfrm>
            <a:prstGeom prst="line">
              <a:avLst/>
            </a:prstGeom>
            <a:noFill/>
            <a:ln w="25400">
              <a:solidFill>
                <a:srgbClr val="0000FF"/>
              </a:solidFill>
              <a:prstDash val="sysDot"/>
              <a:round/>
              <a:headEnd type="oval" w="med" len="med"/>
              <a:tailEnd type="oval" w="med" len="med"/>
            </a:ln>
            <a:effectLst/>
          </p:spPr>
          <p:txBody>
            <a:bodyPr/>
            <a:lstStyle/>
            <a:p>
              <a:endParaRPr lang="en-US"/>
            </a:p>
          </p:txBody>
        </p:sp>
        <p:sp>
          <p:nvSpPr>
            <p:cNvPr id="16" name="Line 26">
              <a:extLst>
                <a:ext uri="{FF2B5EF4-FFF2-40B4-BE49-F238E27FC236}">
                  <a16:creationId xmlns:a16="http://schemas.microsoft.com/office/drawing/2014/main" id="{85DEF03D-D362-4362-BA6D-65C0E1A1B81F}"/>
                </a:ext>
              </a:extLst>
            </p:cNvPr>
            <p:cNvSpPr>
              <a:spLocks noChangeShapeType="1"/>
            </p:cNvSpPr>
            <p:nvPr/>
          </p:nvSpPr>
          <p:spPr bwMode="auto">
            <a:xfrm flipV="1">
              <a:off x="4572000" y="2505456"/>
              <a:ext cx="9144" cy="0"/>
            </a:xfrm>
            <a:prstGeom prst="line">
              <a:avLst/>
            </a:prstGeom>
            <a:noFill/>
            <a:ln w="25400">
              <a:solidFill>
                <a:srgbClr val="0000FF"/>
              </a:solidFill>
              <a:prstDash val="sysDot"/>
              <a:round/>
              <a:headEnd type="oval" w="med" len="med"/>
              <a:tailEnd type="oval" w="med" len="med"/>
            </a:ln>
            <a:effectLst/>
          </p:spPr>
          <p:txBody>
            <a:bodyPr/>
            <a:lstStyle/>
            <a:p>
              <a:endParaRPr lang="en-US"/>
            </a:p>
          </p:txBody>
        </p:sp>
        <p:sp>
          <p:nvSpPr>
            <p:cNvPr id="17" name="Line 26">
              <a:extLst>
                <a:ext uri="{FF2B5EF4-FFF2-40B4-BE49-F238E27FC236}">
                  <a16:creationId xmlns:a16="http://schemas.microsoft.com/office/drawing/2014/main" id="{81800C50-5B21-4808-A671-B6E0558C8862}"/>
                </a:ext>
              </a:extLst>
            </p:cNvPr>
            <p:cNvSpPr>
              <a:spLocks noChangeShapeType="1"/>
            </p:cNvSpPr>
            <p:nvPr/>
          </p:nvSpPr>
          <p:spPr bwMode="auto">
            <a:xfrm flipV="1">
              <a:off x="3962400" y="2871216"/>
              <a:ext cx="9144" cy="0"/>
            </a:xfrm>
            <a:prstGeom prst="line">
              <a:avLst/>
            </a:prstGeom>
            <a:noFill/>
            <a:ln w="25400">
              <a:solidFill>
                <a:srgbClr val="0000FF"/>
              </a:solidFill>
              <a:prstDash val="sysDot"/>
              <a:round/>
              <a:headEnd type="oval" w="med" len="med"/>
              <a:tailEnd type="oval" w="med" len="med"/>
            </a:ln>
            <a:effectLst/>
          </p:spPr>
          <p:txBody>
            <a:bodyPr/>
            <a:lstStyle/>
            <a:p>
              <a:endParaRPr lang="en-US"/>
            </a:p>
          </p:txBody>
        </p:sp>
        <p:sp>
          <p:nvSpPr>
            <p:cNvPr id="18" name="Line 26">
              <a:extLst>
                <a:ext uri="{FF2B5EF4-FFF2-40B4-BE49-F238E27FC236}">
                  <a16:creationId xmlns:a16="http://schemas.microsoft.com/office/drawing/2014/main" id="{A7AAB644-891F-4B01-BFB9-AB2D6B928D98}"/>
                </a:ext>
              </a:extLst>
            </p:cNvPr>
            <p:cNvSpPr>
              <a:spLocks noChangeShapeType="1"/>
            </p:cNvSpPr>
            <p:nvPr/>
          </p:nvSpPr>
          <p:spPr bwMode="auto">
            <a:xfrm flipV="1">
              <a:off x="3572256" y="3081528"/>
              <a:ext cx="9144" cy="0"/>
            </a:xfrm>
            <a:prstGeom prst="line">
              <a:avLst/>
            </a:prstGeom>
            <a:noFill/>
            <a:ln w="25400">
              <a:solidFill>
                <a:srgbClr val="0000FF"/>
              </a:solidFill>
              <a:prstDash val="sysDot"/>
              <a:round/>
              <a:headEnd type="oval" w="med" len="med"/>
              <a:tailEnd type="oval" w="med" len="med"/>
            </a:ln>
            <a:effectLst/>
          </p:spPr>
          <p:txBody>
            <a:bodyPr/>
            <a:lstStyle/>
            <a:p>
              <a:endParaRPr lang="en-US"/>
            </a:p>
          </p:txBody>
        </p:sp>
        <p:sp>
          <p:nvSpPr>
            <p:cNvPr id="19" name="Line 26">
              <a:extLst>
                <a:ext uri="{FF2B5EF4-FFF2-40B4-BE49-F238E27FC236}">
                  <a16:creationId xmlns:a16="http://schemas.microsoft.com/office/drawing/2014/main" id="{B12234D4-E427-48B2-9577-E1DDE54F0078}"/>
                </a:ext>
              </a:extLst>
            </p:cNvPr>
            <p:cNvSpPr>
              <a:spLocks noChangeShapeType="1"/>
            </p:cNvSpPr>
            <p:nvPr/>
          </p:nvSpPr>
          <p:spPr bwMode="auto">
            <a:xfrm flipV="1">
              <a:off x="3352800" y="3233928"/>
              <a:ext cx="9144" cy="0"/>
            </a:xfrm>
            <a:prstGeom prst="line">
              <a:avLst/>
            </a:prstGeom>
            <a:noFill/>
            <a:ln w="25400">
              <a:solidFill>
                <a:srgbClr val="0000FF"/>
              </a:solidFill>
              <a:prstDash val="sysDot"/>
              <a:round/>
              <a:headEnd type="oval" w="med" len="med"/>
              <a:tailEnd type="oval" w="med" len="med"/>
            </a:ln>
            <a:effectLst/>
          </p:spPr>
          <p:txBody>
            <a:bodyPr/>
            <a:lstStyle/>
            <a:p>
              <a:endParaRPr lang="en-US"/>
            </a:p>
          </p:txBody>
        </p:sp>
      </p:grpSp>
      <p:pic>
        <p:nvPicPr>
          <p:cNvPr id="59" name="Picture 58">
            <a:extLst>
              <a:ext uri="{FF2B5EF4-FFF2-40B4-BE49-F238E27FC236}">
                <a16:creationId xmlns:a16="http://schemas.microsoft.com/office/drawing/2014/main" id="{4442EA72-445C-4F69-B3E4-9DD6C9B99F84}"/>
              </a:ext>
            </a:extLst>
          </p:cNvPr>
          <p:cNvPicPr>
            <a:picLocks noChangeAspect="1"/>
          </p:cNvPicPr>
          <p:nvPr/>
        </p:nvPicPr>
        <p:blipFill>
          <a:blip r:embed="rId9"/>
          <a:stretch>
            <a:fillRect/>
          </a:stretch>
        </p:blipFill>
        <p:spPr>
          <a:xfrm>
            <a:off x="7045655" y="1414854"/>
            <a:ext cx="3779239" cy="2702627"/>
          </a:xfrm>
          <a:prstGeom prst="rect">
            <a:avLst/>
          </a:prstGeom>
        </p:spPr>
      </p:pic>
      <p:graphicFrame>
        <p:nvGraphicFramePr>
          <p:cNvPr id="61" name="Object 33">
            <a:extLst>
              <a:ext uri="{FF2B5EF4-FFF2-40B4-BE49-F238E27FC236}">
                <a16:creationId xmlns:a16="http://schemas.microsoft.com/office/drawing/2014/main" id="{B2598FF2-2667-41A4-A3C6-9B0400E8579F}"/>
              </a:ext>
            </a:extLst>
          </p:cNvPr>
          <p:cNvGraphicFramePr>
            <a:graphicFrameLocks noChangeAspect="1"/>
          </p:cNvGraphicFramePr>
          <p:nvPr>
            <p:extLst>
              <p:ext uri="{D42A27DB-BD31-4B8C-83A1-F6EECF244321}">
                <p14:modId xmlns:p14="http://schemas.microsoft.com/office/powerpoint/2010/main" val="3453453240"/>
              </p:ext>
            </p:extLst>
          </p:nvPr>
        </p:nvGraphicFramePr>
        <p:xfrm>
          <a:off x="6635005" y="3982356"/>
          <a:ext cx="4600538" cy="1595536"/>
        </p:xfrm>
        <a:graphic>
          <a:graphicData uri="http://schemas.openxmlformats.org/presentationml/2006/ole">
            <mc:AlternateContent xmlns:mc="http://schemas.openxmlformats.org/markup-compatibility/2006">
              <mc:Choice xmlns:v="urn:schemas-microsoft-com:vml" Requires="v">
                <p:oleObj spid="_x0000_s8369" name="משוואה" r:id="rId10" imgW="2895480" imgH="1180800" progId="Equation.3">
                  <p:embed/>
                </p:oleObj>
              </mc:Choice>
              <mc:Fallback>
                <p:oleObj name="משוואה" r:id="rId10" imgW="2895480" imgH="1180800" progId="Equation.3">
                  <p:embed/>
                  <p:pic>
                    <p:nvPicPr>
                      <p:cNvPr id="5" name="Object 3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635005" y="3982356"/>
                        <a:ext cx="4600538" cy="1595536"/>
                      </a:xfrm>
                      <a:prstGeom prst="rect">
                        <a:avLst/>
                      </a:prstGeom>
                      <a:noFill/>
                      <a:ln w="9525">
                        <a:noFill/>
                        <a:miter lim="800000"/>
                        <a:headEnd/>
                        <a:tailEnd/>
                      </a:ln>
                      <a:effectLst/>
                    </p:spPr>
                  </p:pic>
                </p:oleObj>
              </mc:Fallback>
            </mc:AlternateContent>
          </a:graphicData>
        </a:graphic>
      </p:graphicFrame>
      <p:sp>
        <p:nvSpPr>
          <p:cNvPr id="62" name="Text Box 36">
            <a:extLst>
              <a:ext uri="{FF2B5EF4-FFF2-40B4-BE49-F238E27FC236}">
                <a16:creationId xmlns:a16="http://schemas.microsoft.com/office/drawing/2014/main" id="{8184B96F-57BD-4C97-8B0B-A69EB30C6905}"/>
              </a:ext>
            </a:extLst>
          </p:cNvPr>
          <p:cNvSpPr txBox="1">
            <a:spLocks noChangeArrowheads="1"/>
          </p:cNvSpPr>
          <p:nvPr/>
        </p:nvSpPr>
        <p:spPr bwMode="auto">
          <a:xfrm>
            <a:off x="6791324" y="6466824"/>
            <a:ext cx="5400675" cy="366712"/>
          </a:xfrm>
          <a:prstGeom prst="rect">
            <a:avLst/>
          </a:prstGeom>
          <a:noFill/>
          <a:ln w="9525">
            <a:noFill/>
            <a:miter lim="800000"/>
            <a:headEnd/>
            <a:tailEnd/>
          </a:ln>
          <a:effectLst/>
        </p:spPr>
        <p:txBody>
          <a:bodyPr>
            <a:spAutoFit/>
          </a:bodyPr>
          <a:lstStyle/>
          <a:p>
            <a:pPr algn="l" rtl="0">
              <a:spcBef>
                <a:spcPct val="50000"/>
              </a:spcBef>
            </a:pPr>
            <a:r>
              <a:rPr lang="en-US" i="1" dirty="0"/>
              <a:t>Fast </a:t>
            </a:r>
            <a:r>
              <a:rPr lang="en-US" i="1" dirty="0">
                <a:hlinkClick r:id="rId12" action="ppaction://hlinksldjump"/>
              </a:rPr>
              <a:t>Slant</a:t>
            </a:r>
            <a:r>
              <a:rPr lang="en-US" i="1" dirty="0"/>
              <a:t> Stack (2003), Averbuch  et. al. </a:t>
            </a:r>
          </a:p>
        </p:txBody>
      </p:sp>
      <p:sp>
        <p:nvSpPr>
          <p:cNvPr id="63" name="Rectangle 62">
            <a:extLst>
              <a:ext uri="{FF2B5EF4-FFF2-40B4-BE49-F238E27FC236}">
                <a16:creationId xmlns:a16="http://schemas.microsoft.com/office/drawing/2014/main" id="{0900ABF2-756C-498F-AEA3-01EBB582D6AD}"/>
              </a:ext>
            </a:extLst>
          </p:cNvPr>
          <p:cNvSpPr/>
          <p:nvPr/>
        </p:nvSpPr>
        <p:spPr>
          <a:xfrm>
            <a:off x="840376" y="1234693"/>
            <a:ext cx="11351623" cy="400110"/>
          </a:xfrm>
          <a:prstGeom prst="rect">
            <a:avLst/>
          </a:prstGeom>
        </p:spPr>
        <p:txBody>
          <a:bodyPr wrap="square">
            <a:spAutoFit/>
          </a:bodyPr>
          <a:lstStyle/>
          <a:p>
            <a:pPr>
              <a:spcBef>
                <a:spcPct val="50000"/>
              </a:spcBef>
            </a:pPr>
            <a:r>
              <a:rPr lang="he-IL" sz="2000" dirty="0">
                <a:solidFill>
                  <a:schemeClr val="accent1"/>
                </a:solidFill>
              </a:rPr>
              <a:t>      </a:t>
            </a:r>
            <a:r>
              <a:rPr lang="en-US" sz="2000" dirty="0">
                <a:solidFill>
                  <a:schemeClr val="accent1"/>
                </a:solidFill>
              </a:rPr>
              <a:t>Direct evaluation methods                                  	    </a:t>
            </a:r>
            <a:r>
              <a:rPr lang="he-IL" sz="2000" dirty="0">
                <a:solidFill>
                  <a:schemeClr val="accent1"/>
                </a:solidFill>
              </a:rPr>
              <a:t>         </a:t>
            </a:r>
            <a:r>
              <a:rPr lang="en-US" sz="2000" dirty="0">
                <a:solidFill>
                  <a:schemeClr val="accent1"/>
                </a:solidFill>
              </a:rPr>
              <a:t> Fourier domain based methods </a:t>
            </a:r>
          </a:p>
        </p:txBody>
      </p:sp>
      <p:sp>
        <p:nvSpPr>
          <p:cNvPr id="64" name="Text Box 35">
            <a:extLst>
              <a:ext uri="{FF2B5EF4-FFF2-40B4-BE49-F238E27FC236}">
                <a16:creationId xmlns:a16="http://schemas.microsoft.com/office/drawing/2014/main" id="{E2745884-B8C7-404E-8225-D34553A6F3FB}"/>
              </a:ext>
            </a:extLst>
          </p:cNvPr>
          <p:cNvSpPr txBox="1">
            <a:spLocks noChangeArrowheads="1"/>
          </p:cNvSpPr>
          <p:nvPr/>
        </p:nvSpPr>
        <p:spPr bwMode="auto">
          <a:xfrm>
            <a:off x="5765647" y="5442766"/>
            <a:ext cx="6207993" cy="10002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lgn="ctr" rtl="0" eaLnBrk="1" hangingPunct="1">
              <a:spcBef>
                <a:spcPct val="50000"/>
              </a:spcBef>
              <a:buClrTx/>
              <a:buSzTx/>
              <a:buFontTx/>
              <a:buNone/>
            </a:pPr>
            <a:r>
              <a:rPr lang="en-US" altLang="en-US" sz="1600" dirty="0"/>
              <a:t>Equivalent to computing integrals over trigonometric interpolation of the sampled image. Tied to slope-intercept system.</a:t>
            </a:r>
          </a:p>
          <a:p>
            <a:pPr algn="ctr" rtl="0" eaLnBrk="1" hangingPunct="1">
              <a:spcBef>
                <a:spcPct val="50000"/>
              </a:spcBef>
              <a:buClrTx/>
              <a:buSzTx/>
              <a:buFontTx/>
              <a:buNone/>
            </a:pPr>
            <a:r>
              <a:rPr lang="en-US" altLang="en-US" sz="1800" dirty="0"/>
              <a:t>Computational Complexity – O(</a:t>
            </a:r>
            <a:r>
              <a:rPr lang="en-US" altLang="en-US" sz="1800" i="1" dirty="0"/>
              <a:t>log(N))</a:t>
            </a:r>
            <a:r>
              <a:rPr lang="en-US" altLang="en-US" sz="1800" dirty="0"/>
              <a:t> per coefficient</a:t>
            </a:r>
          </a:p>
        </p:txBody>
      </p:sp>
    </p:spTree>
    <p:extLst>
      <p:ext uri="{BB962C8B-B14F-4D97-AF65-F5344CB8AC3E}">
        <p14:creationId xmlns:p14="http://schemas.microsoft.com/office/powerpoint/2010/main" val="4572599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3200" b="1" dirty="0">
                <a:solidFill>
                  <a:schemeClr val="tx1"/>
                </a:solidFill>
              </a:rPr>
              <a:t>Computation of X-ray</a:t>
            </a:r>
            <a:endParaRPr lang="en-US" sz="3200" dirty="0">
              <a:solidFill>
                <a:schemeClr val="tx1"/>
              </a:solidFill>
            </a:endParaRPr>
          </a:p>
          <a:p>
            <a:pPr algn="ctr"/>
            <a:r>
              <a:rPr lang="en-US" sz="2800" dirty="0">
                <a:solidFill>
                  <a:schemeClr val="accent1"/>
                </a:solidFill>
              </a:rPr>
              <a:t>Fourier domain based methods</a:t>
            </a:r>
            <a:endParaRPr lang="en-US" sz="2800" dirty="0">
              <a:solidFill>
                <a:schemeClr val="tx1"/>
              </a:solidFill>
            </a:endParaRP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2400" b="1" dirty="0">
                <a:solidFill>
                  <a:schemeClr val="tx1"/>
                </a:solidFill>
              </a:rPr>
              <a:t>Background</a:t>
            </a:r>
            <a:endParaRPr lang="en-US" sz="2400" dirty="0">
              <a:solidFill>
                <a:schemeClr val="tx1"/>
              </a:solidFill>
            </a:endParaRPr>
          </a:p>
        </p:txBody>
      </p:sp>
      <p:sp>
        <p:nvSpPr>
          <p:cNvPr id="10" name="Content Placeholder 2">
            <a:extLst>
              <a:ext uri="{FF2B5EF4-FFF2-40B4-BE49-F238E27FC236}">
                <a16:creationId xmlns:a16="http://schemas.microsoft.com/office/drawing/2014/main" id="{F577C6FA-E603-4230-980B-6E0CEF2F2BDD}"/>
              </a:ext>
            </a:extLst>
          </p:cNvPr>
          <p:cNvSpPr txBox="1">
            <a:spLocks/>
          </p:cNvSpPr>
          <p:nvPr/>
        </p:nvSpPr>
        <p:spPr>
          <a:xfrm>
            <a:off x="489752" y="1970170"/>
            <a:ext cx="11029614" cy="4038744"/>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endParaRPr lang="en-US" sz="1800" dirty="0"/>
          </a:p>
          <a:p>
            <a:pPr algn="ctr"/>
            <a:endParaRPr lang="en-US" sz="1800" dirty="0"/>
          </a:p>
        </p:txBody>
      </p:sp>
      <p:pic>
        <p:nvPicPr>
          <p:cNvPr id="3" name="Picture 2">
            <a:extLst>
              <a:ext uri="{FF2B5EF4-FFF2-40B4-BE49-F238E27FC236}">
                <a16:creationId xmlns:a16="http://schemas.microsoft.com/office/drawing/2014/main" id="{95059D1E-553B-4324-9D28-A9FCE63DFB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9537" y="2677597"/>
            <a:ext cx="3348114" cy="3061051"/>
          </a:xfrm>
          <a:prstGeom prst="rect">
            <a:avLst/>
          </a:prstGeom>
        </p:spPr>
      </p:pic>
      <p:pic>
        <p:nvPicPr>
          <p:cNvPr id="7" name="Picture 6">
            <a:extLst>
              <a:ext uri="{FF2B5EF4-FFF2-40B4-BE49-F238E27FC236}">
                <a16:creationId xmlns:a16="http://schemas.microsoft.com/office/drawing/2014/main" id="{B0A0C28D-D69D-49D2-9F2B-D042DEC8779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30767" y="2677597"/>
            <a:ext cx="3201696" cy="3170511"/>
          </a:xfrm>
          <a:prstGeom prst="rect">
            <a:avLst/>
          </a:prstGeom>
        </p:spPr>
      </p:pic>
      <p:sp>
        <p:nvSpPr>
          <p:cNvPr id="8" name="TextBox 7">
            <a:extLst>
              <a:ext uri="{FF2B5EF4-FFF2-40B4-BE49-F238E27FC236}">
                <a16:creationId xmlns:a16="http://schemas.microsoft.com/office/drawing/2014/main" id="{5FE7A519-F0AB-44F1-81EF-22B6CF42F410}"/>
              </a:ext>
            </a:extLst>
          </p:cNvPr>
          <p:cNvSpPr txBox="1"/>
          <p:nvPr/>
        </p:nvSpPr>
        <p:spPr>
          <a:xfrm>
            <a:off x="7677809" y="5824248"/>
            <a:ext cx="1634357" cy="369332"/>
          </a:xfrm>
          <a:prstGeom prst="rect">
            <a:avLst/>
          </a:prstGeom>
          <a:noFill/>
        </p:spPr>
        <p:txBody>
          <a:bodyPr wrap="square" rtlCol="0">
            <a:spAutoFit/>
          </a:bodyPr>
          <a:lstStyle/>
          <a:p>
            <a:r>
              <a:rPr lang="en-US" dirty="0"/>
              <a:t>Pseudo -Polar</a:t>
            </a:r>
          </a:p>
        </p:txBody>
      </p:sp>
      <p:sp>
        <p:nvSpPr>
          <p:cNvPr id="11" name="TextBox 10">
            <a:extLst>
              <a:ext uri="{FF2B5EF4-FFF2-40B4-BE49-F238E27FC236}">
                <a16:creationId xmlns:a16="http://schemas.microsoft.com/office/drawing/2014/main" id="{4AC314B4-DA0B-4807-82CD-4E4AA7AC54B8}"/>
              </a:ext>
            </a:extLst>
          </p:cNvPr>
          <p:cNvSpPr txBox="1"/>
          <p:nvPr/>
        </p:nvSpPr>
        <p:spPr>
          <a:xfrm>
            <a:off x="3731684" y="5738648"/>
            <a:ext cx="704193" cy="369332"/>
          </a:xfrm>
          <a:prstGeom prst="rect">
            <a:avLst/>
          </a:prstGeom>
          <a:noFill/>
        </p:spPr>
        <p:txBody>
          <a:bodyPr wrap="square" rtlCol="0">
            <a:spAutoFit/>
          </a:bodyPr>
          <a:lstStyle/>
          <a:p>
            <a:r>
              <a:rPr lang="en-US" dirty="0"/>
              <a:t>Polar</a:t>
            </a:r>
          </a:p>
        </p:txBody>
      </p:sp>
      <p:sp>
        <p:nvSpPr>
          <p:cNvPr id="9" name="Rectangle 8">
            <a:extLst>
              <a:ext uri="{FF2B5EF4-FFF2-40B4-BE49-F238E27FC236}">
                <a16:creationId xmlns:a16="http://schemas.microsoft.com/office/drawing/2014/main" id="{1D337EDB-0602-4006-9867-D40629E7AAC0}"/>
              </a:ext>
            </a:extLst>
          </p:cNvPr>
          <p:cNvSpPr/>
          <p:nvPr/>
        </p:nvSpPr>
        <p:spPr>
          <a:xfrm>
            <a:off x="1389395" y="6547046"/>
            <a:ext cx="10466274" cy="276999"/>
          </a:xfrm>
          <a:prstGeom prst="rect">
            <a:avLst/>
          </a:prstGeom>
        </p:spPr>
        <p:txBody>
          <a:bodyPr wrap="square">
            <a:spAutoFit/>
          </a:bodyPr>
          <a:lstStyle/>
          <a:p>
            <a:r>
              <a:rPr lang="en-US" sz="1200" dirty="0"/>
              <a:t>https://www.semanticscholar.org/paper/1-Introduction-1-.-1-Polar-Fourier-Transform-Averbuch-Coifman/7666cfa5840217c65536bf6053268b72b50660c3</a:t>
            </a:r>
          </a:p>
        </p:txBody>
      </p:sp>
    </p:spTree>
    <p:extLst>
      <p:ext uri="{BB962C8B-B14F-4D97-AF65-F5344CB8AC3E}">
        <p14:creationId xmlns:p14="http://schemas.microsoft.com/office/powerpoint/2010/main" val="3152428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2400" b="1" dirty="0">
                <a:solidFill>
                  <a:schemeClr val="tx1"/>
                </a:solidFill>
              </a:rPr>
              <a:t>Background</a:t>
            </a:r>
            <a:endParaRPr lang="en-US" sz="2400" dirty="0">
              <a:solidFill>
                <a:schemeClr val="tx1"/>
              </a:solidFill>
            </a:endParaRPr>
          </a:p>
        </p:txBody>
      </p:sp>
      <p:sp>
        <p:nvSpPr>
          <p:cNvPr id="7" name="Rectangle 6">
            <a:extLst>
              <a:ext uri="{FF2B5EF4-FFF2-40B4-BE49-F238E27FC236}">
                <a16:creationId xmlns:a16="http://schemas.microsoft.com/office/drawing/2014/main" id="{AD9A2C41-9C57-459E-B8FC-D993D731BE6B}"/>
              </a:ext>
            </a:extLst>
          </p:cNvPr>
          <p:cNvSpPr>
            <a:spLocks noGrp="1" noChangeArrowheads="1"/>
          </p:cNvSpPr>
          <p:nvPr/>
        </p:nvSpPr>
        <p:spPr bwMode="auto">
          <a:xfrm>
            <a:off x="418011" y="1485899"/>
            <a:ext cx="11351623" cy="2538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bg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accent2"/>
              </a:buClr>
              <a:buSzPct val="80000"/>
              <a:buFont typeface="Wingdings" panose="05000000000000000000" pitchFamily="2" charset="2"/>
              <a:buChar char="¨"/>
              <a:defRPr sz="2800" kern="1200">
                <a:solidFill>
                  <a:schemeClr val="tx1"/>
                </a:solidFill>
                <a:latin typeface="+mn-lt"/>
                <a:ea typeface="+mn-ea"/>
                <a:cs typeface="+mn-cs"/>
              </a:defRPr>
            </a:lvl2pPr>
            <a:lvl3pPr marL="1143000" indent="-228600" algn="l" rtl="0" fontAlgn="base">
              <a:spcBef>
                <a:spcPct val="20000"/>
              </a:spcBef>
              <a:spcAft>
                <a:spcPct val="0"/>
              </a:spcAft>
              <a:buClr>
                <a:schemeClr val="bg2"/>
              </a:buClr>
              <a:buSzPct val="65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bg2"/>
              </a:buClr>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ltLang="en-US" sz="2800" i="1" dirty="0"/>
          </a:p>
          <a:p>
            <a:endParaRPr lang="en-US" altLang="en-US" sz="2800" i="1" dirty="0"/>
          </a:p>
          <a:p>
            <a:endParaRPr lang="en-US" altLang="en-US" sz="2800" i="1" dirty="0"/>
          </a:p>
          <a:p>
            <a:endParaRPr lang="en-US" altLang="en-US" sz="2800" i="1" dirty="0"/>
          </a:p>
          <a:p>
            <a:endParaRPr lang="en-US" altLang="en-US" sz="2800" i="1" dirty="0"/>
          </a:p>
          <a:p>
            <a:endParaRPr lang="en-US" altLang="en-US" sz="2800" dirty="0"/>
          </a:p>
        </p:txBody>
      </p:sp>
      <p:sp>
        <p:nvSpPr>
          <p:cNvPr id="4" name="Content Placeholder 2">
            <a:extLst>
              <a:ext uri="{FF2B5EF4-FFF2-40B4-BE49-F238E27FC236}">
                <a16:creationId xmlns:a16="http://schemas.microsoft.com/office/drawing/2014/main" id="{2339C05E-BDBB-4988-9F30-E420C6CBB0B0}"/>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3200" b="1" dirty="0">
                <a:solidFill>
                  <a:schemeClr val="tx1"/>
                </a:solidFill>
              </a:rPr>
              <a:t>SHAS Algorithm</a:t>
            </a:r>
            <a:endParaRPr lang="en-US" sz="3200" dirty="0">
              <a:solidFill>
                <a:schemeClr val="tx1"/>
              </a:solidFill>
            </a:endParaRPr>
          </a:p>
        </p:txBody>
      </p:sp>
      <p:pic>
        <p:nvPicPr>
          <p:cNvPr id="8" name="Picture 11">
            <a:extLst>
              <a:ext uri="{FF2B5EF4-FFF2-40B4-BE49-F238E27FC236}">
                <a16:creationId xmlns:a16="http://schemas.microsoft.com/office/drawing/2014/main" id="{FE2F015D-0260-4781-988F-670D0CD49BC6}"/>
              </a:ext>
            </a:extLst>
          </p:cNvPr>
          <p:cNvPicPr>
            <a:picLocks noChangeAspect="1" noChangeArrowheads="1"/>
          </p:cNvPicPr>
          <p:nvPr/>
        </p:nvPicPr>
        <p:blipFill>
          <a:blip r:embed="rId3" cstate="print"/>
          <a:srcRect l="26091" t="28616" r="27075" b="30838"/>
          <a:stretch>
            <a:fillRect/>
          </a:stretch>
        </p:blipFill>
        <p:spPr bwMode="auto">
          <a:xfrm>
            <a:off x="3822803" y="1656056"/>
            <a:ext cx="2007809" cy="1766480"/>
          </a:xfrm>
          <a:prstGeom prst="rect">
            <a:avLst/>
          </a:prstGeom>
          <a:noFill/>
          <a:ln w="9525">
            <a:noFill/>
            <a:miter lim="800000"/>
            <a:headEnd/>
            <a:tailEnd/>
          </a:ln>
        </p:spPr>
      </p:pic>
      <p:pic>
        <p:nvPicPr>
          <p:cNvPr id="9" name="Picture 12">
            <a:extLst>
              <a:ext uri="{FF2B5EF4-FFF2-40B4-BE49-F238E27FC236}">
                <a16:creationId xmlns:a16="http://schemas.microsoft.com/office/drawing/2014/main" id="{789595AF-EC2D-4E52-BB91-89A38B91240B}"/>
              </a:ext>
            </a:extLst>
          </p:cNvPr>
          <p:cNvPicPr>
            <a:picLocks noChangeAspect="1" noChangeArrowheads="1"/>
          </p:cNvPicPr>
          <p:nvPr/>
        </p:nvPicPr>
        <p:blipFill>
          <a:blip r:embed="rId4" cstate="print"/>
          <a:srcRect l="10851" t="28059" r="42293" b="30835"/>
          <a:stretch>
            <a:fillRect/>
          </a:stretch>
        </p:blipFill>
        <p:spPr bwMode="auto">
          <a:xfrm>
            <a:off x="6348906" y="1654187"/>
            <a:ext cx="1976437" cy="1765300"/>
          </a:xfrm>
          <a:prstGeom prst="rect">
            <a:avLst/>
          </a:prstGeom>
          <a:noFill/>
          <a:ln w="9525">
            <a:noFill/>
            <a:miter lim="800000"/>
            <a:headEnd/>
            <a:tailEnd/>
          </a:ln>
        </p:spPr>
      </p:pic>
      <p:sp>
        <p:nvSpPr>
          <p:cNvPr id="11" name="Rectangle 3">
            <a:extLst>
              <a:ext uri="{FF2B5EF4-FFF2-40B4-BE49-F238E27FC236}">
                <a16:creationId xmlns:a16="http://schemas.microsoft.com/office/drawing/2014/main" id="{70D77D75-CDE9-4493-8E4E-03B7B905B34B}"/>
              </a:ext>
            </a:extLst>
          </p:cNvPr>
          <p:cNvSpPr>
            <a:spLocks noChangeArrowheads="1"/>
          </p:cNvSpPr>
          <p:nvPr/>
        </p:nvSpPr>
        <p:spPr bwMode="auto">
          <a:xfrm>
            <a:off x="323194" y="1389434"/>
            <a:ext cx="8229600" cy="609600"/>
          </a:xfrm>
          <a:prstGeom prst="rect">
            <a:avLst/>
          </a:prstGeom>
          <a:noFill/>
          <a:ln w="9525">
            <a:noFill/>
            <a:miter lim="800000"/>
            <a:headEnd/>
            <a:tailEnd/>
          </a:ln>
          <a:effectLst/>
        </p:spPr>
        <p:txBody>
          <a:bodyPr anchor="ctr"/>
          <a:lstStyle/>
          <a:p>
            <a:r>
              <a:rPr lang="en-US" sz="2000" dirty="0"/>
              <a:t>Observation</a:t>
            </a:r>
          </a:p>
        </p:txBody>
      </p:sp>
      <p:sp>
        <p:nvSpPr>
          <p:cNvPr id="12" name="Rectangle 3">
            <a:extLst>
              <a:ext uri="{FF2B5EF4-FFF2-40B4-BE49-F238E27FC236}">
                <a16:creationId xmlns:a16="http://schemas.microsoft.com/office/drawing/2014/main" id="{8677EE63-3563-47E3-B439-8FD908FFC2EB}"/>
              </a:ext>
            </a:extLst>
          </p:cNvPr>
          <p:cNvSpPr>
            <a:spLocks noChangeArrowheads="1"/>
          </p:cNvSpPr>
          <p:nvPr/>
        </p:nvSpPr>
        <p:spPr bwMode="auto">
          <a:xfrm>
            <a:off x="323194" y="3605621"/>
            <a:ext cx="6492626" cy="791110"/>
          </a:xfrm>
          <a:prstGeom prst="rect">
            <a:avLst/>
          </a:prstGeom>
          <a:noFill/>
          <a:ln w="9525">
            <a:noFill/>
            <a:miter lim="800000"/>
            <a:headEnd/>
            <a:tailEnd/>
          </a:ln>
          <a:effectLst/>
        </p:spPr>
        <p:txBody>
          <a:bodyPr anchor="ctr"/>
          <a:lstStyle/>
          <a:p>
            <a:r>
              <a:rPr lang="en-US" sz="2000" dirty="0"/>
              <a:t>Simultaneous calculation with serial memory access</a:t>
            </a:r>
          </a:p>
        </p:txBody>
      </p:sp>
      <p:pic>
        <p:nvPicPr>
          <p:cNvPr id="13" name="Picture 11">
            <a:extLst>
              <a:ext uri="{FF2B5EF4-FFF2-40B4-BE49-F238E27FC236}">
                <a16:creationId xmlns:a16="http://schemas.microsoft.com/office/drawing/2014/main" id="{6CF138C8-77E8-44A3-A1B3-6B34EBC4361D}"/>
              </a:ext>
            </a:extLst>
          </p:cNvPr>
          <p:cNvPicPr>
            <a:picLocks noChangeAspect="1" noChangeArrowheads="1"/>
          </p:cNvPicPr>
          <p:nvPr/>
        </p:nvPicPr>
        <p:blipFill>
          <a:blip r:embed="rId5" cstate="print"/>
          <a:srcRect l="15190" t="14458" r="15370" b="21928"/>
          <a:stretch>
            <a:fillRect/>
          </a:stretch>
        </p:blipFill>
        <p:spPr bwMode="auto">
          <a:xfrm>
            <a:off x="3822803" y="4390632"/>
            <a:ext cx="2526103" cy="2355953"/>
          </a:xfrm>
          <a:prstGeom prst="rect">
            <a:avLst/>
          </a:prstGeom>
          <a:noFill/>
          <a:ln w="9525">
            <a:noFill/>
            <a:miter lim="800000"/>
            <a:headEnd/>
            <a:tailEnd/>
          </a:ln>
        </p:spPr>
      </p:pic>
      <p:pic>
        <p:nvPicPr>
          <p:cNvPr id="15" name="Picture 12">
            <a:extLst>
              <a:ext uri="{FF2B5EF4-FFF2-40B4-BE49-F238E27FC236}">
                <a16:creationId xmlns:a16="http://schemas.microsoft.com/office/drawing/2014/main" id="{C8E3D98E-CA75-4D78-B3F8-28009C11F685}"/>
              </a:ext>
            </a:extLst>
          </p:cNvPr>
          <p:cNvPicPr>
            <a:picLocks noChangeAspect="1" noChangeArrowheads="1"/>
          </p:cNvPicPr>
          <p:nvPr/>
        </p:nvPicPr>
        <p:blipFill>
          <a:blip r:embed="rId6" cstate="print"/>
          <a:srcRect l="11212" t="15663" r="32730" b="25301"/>
          <a:stretch>
            <a:fillRect/>
          </a:stretch>
        </p:blipFill>
        <p:spPr bwMode="auto">
          <a:xfrm>
            <a:off x="6348906" y="4396731"/>
            <a:ext cx="2038349" cy="2185779"/>
          </a:xfrm>
          <a:prstGeom prst="rect">
            <a:avLst/>
          </a:prstGeom>
          <a:noFill/>
          <a:ln w="9525">
            <a:noFill/>
            <a:miter lim="800000"/>
            <a:headEnd/>
            <a:tailEnd/>
          </a:ln>
        </p:spPr>
      </p:pic>
    </p:spTree>
    <p:extLst>
      <p:ext uri="{BB962C8B-B14F-4D97-AF65-F5344CB8AC3E}">
        <p14:creationId xmlns:p14="http://schemas.microsoft.com/office/powerpoint/2010/main" val="38656851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2400" b="1" dirty="0">
                <a:solidFill>
                  <a:schemeClr val="tx1"/>
                </a:solidFill>
              </a:rPr>
              <a:t>Background</a:t>
            </a:r>
            <a:endParaRPr lang="en-US" sz="2400" dirty="0">
              <a:solidFill>
                <a:schemeClr val="tx1"/>
              </a:solidFill>
            </a:endParaRPr>
          </a:p>
        </p:txBody>
      </p:sp>
      <p:sp>
        <p:nvSpPr>
          <p:cNvPr id="7" name="Rectangle 6">
            <a:extLst>
              <a:ext uri="{FF2B5EF4-FFF2-40B4-BE49-F238E27FC236}">
                <a16:creationId xmlns:a16="http://schemas.microsoft.com/office/drawing/2014/main" id="{AD9A2C41-9C57-459E-B8FC-D993D731BE6B}"/>
              </a:ext>
            </a:extLst>
          </p:cNvPr>
          <p:cNvSpPr>
            <a:spLocks noGrp="1" noChangeArrowheads="1"/>
          </p:cNvSpPr>
          <p:nvPr/>
        </p:nvSpPr>
        <p:spPr bwMode="auto">
          <a:xfrm>
            <a:off x="418011" y="1485899"/>
            <a:ext cx="11351623" cy="2538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bg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accent2"/>
              </a:buClr>
              <a:buSzPct val="80000"/>
              <a:buFont typeface="Wingdings" panose="05000000000000000000" pitchFamily="2" charset="2"/>
              <a:buChar char="¨"/>
              <a:defRPr sz="2800" kern="1200">
                <a:solidFill>
                  <a:schemeClr val="tx1"/>
                </a:solidFill>
                <a:latin typeface="+mn-lt"/>
                <a:ea typeface="+mn-ea"/>
                <a:cs typeface="+mn-cs"/>
              </a:defRPr>
            </a:lvl2pPr>
            <a:lvl3pPr marL="1143000" indent="-228600" algn="l" rtl="0" fontAlgn="base">
              <a:spcBef>
                <a:spcPct val="20000"/>
              </a:spcBef>
              <a:spcAft>
                <a:spcPct val="0"/>
              </a:spcAft>
              <a:buClr>
                <a:schemeClr val="bg2"/>
              </a:buClr>
              <a:buSzPct val="65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bg2"/>
              </a:buClr>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ltLang="en-US" sz="2800" i="1" dirty="0"/>
          </a:p>
          <a:p>
            <a:endParaRPr lang="en-US" altLang="en-US" sz="2800" i="1" dirty="0"/>
          </a:p>
          <a:p>
            <a:endParaRPr lang="en-US" altLang="en-US" sz="2800" i="1" dirty="0"/>
          </a:p>
          <a:p>
            <a:endParaRPr lang="en-US" altLang="en-US" sz="2800" i="1" dirty="0"/>
          </a:p>
          <a:p>
            <a:endParaRPr lang="en-US" altLang="en-US" sz="2800" i="1" dirty="0"/>
          </a:p>
          <a:p>
            <a:endParaRPr lang="en-US" altLang="en-US" sz="2800" dirty="0"/>
          </a:p>
        </p:txBody>
      </p:sp>
      <p:sp>
        <p:nvSpPr>
          <p:cNvPr id="4" name="Content Placeholder 2">
            <a:extLst>
              <a:ext uri="{FF2B5EF4-FFF2-40B4-BE49-F238E27FC236}">
                <a16:creationId xmlns:a16="http://schemas.microsoft.com/office/drawing/2014/main" id="{2339C05E-BDBB-4988-9F30-E420C6CBB0B0}"/>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3200" b="1" dirty="0">
                <a:solidFill>
                  <a:schemeClr val="tx1"/>
                </a:solidFill>
              </a:rPr>
              <a:t>SHAS Algorithm</a:t>
            </a:r>
            <a:endParaRPr lang="en-US" sz="3200" dirty="0">
              <a:solidFill>
                <a:schemeClr val="tx1"/>
              </a:solidFill>
            </a:endParaRPr>
          </a:p>
        </p:txBody>
      </p:sp>
      <p:sp>
        <p:nvSpPr>
          <p:cNvPr id="14" name="Rectangle 3">
            <a:extLst>
              <a:ext uri="{FF2B5EF4-FFF2-40B4-BE49-F238E27FC236}">
                <a16:creationId xmlns:a16="http://schemas.microsoft.com/office/drawing/2014/main" id="{A0EADF82-3A29-4E65-8B4D-D099370BD3D2}"/>
              </a:ext>
            </a:extLst>
          </p:cNvPr>
          <p:cNvSpPr>
            <a:spLocks noChangeArrowheads="1"/>
          </p:cNvSpPr>
          <p:nvPr/>
        </p:nvSpPr>
        <p:spPr bwMode="auto">
          <a:xfrm>
            <a:off x="400633" y="1397921"/>
            <a:ext cx="8229600" cy="644151"/>
          </a:xfrm>
          <a:prstGeom prst="rect">
            <a:avLst/>
          </a:prstGeom>
          <a:noFill/>
          <a:ln w="9525">
            <a:noFill/>
            <a:miter lim="800000"/>
            <a:headEnd/>
            <a:tailEnd/>
          </a:ln>
          <a:effectLst/>
        </p:spPr>
        <p:txBody>
          <a:bodyPr anchor="ctr"/>
          <a:lstStyle/>
          <a:p>
            <a:r>
              <a:rPr lang="en-US" sz="2400" dirty="0"/>
              <a:t>Merging Series of Grid Intersections 2D</a:t>
            </a:r>
          </a:p>
        </p:txBody>
      </p:sp>
      <p:pic>
        <p:nvPicPr>
          <p:cNvPr id="16" name="Picture 7">
            <a:extLst>
              <a:ext uri="{FF2B5EF4-FFF2-40B4-BE49-F238E27FC236}">
                <a16:creationId xmlns:a16="http://schemas.microsoft.com/office/drawing/2014/main" id="{2784F34F-5522-4145-9FA9-111F06C8A86E}"/>
              </a:ext>
            </a:extLst>
          </p:cNvPr>
          <p:cNvPicPr>
            <a:picLocks noGrp="1" noChangeAspect="1" noChangeArrowheads="1"/>
          </p:cNvPicPr>
          <p:nvPr>
            <p:ph sz="half" idx="1"/>
          </p:nvPr>
        </p:nvPicPr>
        <p:blipFill>
          <a:blip r:embed="rId3" cstate="print"/>
          <a:srcRect l="5621" t="16982" r="12383" b="42557"/>
          <a:stretch>
            <a:fillRect/>
          </a:stretch>
        </p:blipFill>
        <p:spPr>
          <a:xfrm>
            <a:off x="383255" y="1963789"/>
            <a:ext cx="6408738" cy="2462212"/>
          </a:xfrm>
          <a:noFill/>
          <a:ln/>
        </p:spPr>
      </p:pic>
      <p:pic>
        <p:nvPicPr>
          <p:cNvPr id="17" name="Picture 3">
            <a:extLst>
              <a:ext uri="{FF2B5EF4-FFF2-40B4-BE49-F238E27FC236}">
                <a16:creationId xmlns:a16="http://schemas.microsoft.com/office/drawing/2014/main" id="{36E78B9A-28CC-423C-892E-15368FED35CA}"/>
              </a:ext>
            </a:extLst>
          </p:cNvPr>
          <p:cNvPicPr>
            <a:picLocks noChangeAspect="1" noChangeArrowheads="1"/>
          </p:cNvPicPr>
          <p:nvPr/>
        </p:nvPicPr>
        <p:blipFill>
          <a:blip r:embed="rId4" cstate="print"/>
          <a:srcRect l="26091" t="7733" r="27075" b="10361"/>
          <a:stretch>
            <a:fillRect/>
          </a:stretch>
        </p:blipFill>
        <p:spPr>
          <a:xfrm>
            <a:off x="9986787" y="1164383"/>
            <a:ext cx="1800225" cy="3525837"/>
          </a:xfrm>
          <a:prstGeom prst="rect">
            <a:avLst/>
          </a:prstGeom>
          <a:noFill/>
          <a:ln/>
        </p:spPr>
      </p:pic>
      <p:sp>
        <p:nvSpPr>
          <p:cNvPr id="19" name="Text Box 5">
            <a:extLst>
              <a:ext uri="{FF2B5EF4-FFF2-40B4-BE49-F238E27FC236}">
                <a16:creationId xmlns:a16="http://schemas.microsoft.com/office/drawing/2014/main" id="{B706B309-052D-4818-943D-DD1B4010BBF3}"/>
              </a:ext>
            </a:extLst>
          </p:cNvPr>
          <p:cNvSpPr txBox="1">
            <a:spLocks noChangeArrowheads="1"/>
          </p:cNvSpPr>
          <p:nvPr/>
        </p:nvSpPr>
        <p:spPr bwMode="auto">
          <a:xfrm rot="16200000">
            <a:off x="8092673" y="2744740"/>
            <a:ext cx="3800475" cy="365125"/>
          </a:xfrm>
          <a:prstGeom prst="rect">
            <a:avLst/>
          </a:prstGeom>
          <a:noFill/>
          <a:ln w="9525">
            <a:noFill/>
            <a:miter lim="800000"/>
            <a:headEnd/>
            <a:tailEnd/>
          </a:ln>
          <a:effectLst/>
        </p:spPr>
        <p:txBody>
          <a:bodyPr vert="eaVert">
            <a:spAutoFit/>
          </a:bodyPr>
          <a:lstStyle/>
          <a:p>
            <a:pPr algn="l" rtl="0">
              <a:spcBef>
                <a:spcPct val="50000"/>
              </a:spcBef>
            </a:pPr>
            <a:r>
              <a:rPr lang="en-US" sz="1400" dirty="0"/>
              <a:t>-8  -7  -6  -5  -4  -3  -2  -1  0  1  2  3  4  5  6  7  8</a:t>
            </a:r>
          </a:p>
        </p:txBody>
      </p:sp>
      <p:sp>
        <p:nvSpPr>
          <p:cNvPr id="20" name="Text Box 4">
            <a:extLst>
              <a:ext uri="{FF2B5EF4-FFF2-40B4-BE49-F238E27FC236}">
                <a16:creationId xmlns:a16="http://schemas.microsoft.com/office/drawing/2014/main" id="{05AAA42D-B330-4071-8C2F-C6D9DE966A0D}"/>
              </a:ext>
            </a:extLst>
          </p:cNvPr>
          <p:cNvSpPr txBox="1">
            <a:spLocks noChangeArrowheads="1"/>
          </p:cNvSpPr>
          <p:nvPr/>
        </p:nvSpPr>
        <p:spPr bwMode="auto">
          <a:xfrm>
            <a:off x="9810348" y="4672404"/>
            <a:ext cx="2663825" cy="304800"/>
          </a:xfrm>
          <a:prstGeom prst="rect">
            <a:avLst/>
          </a:prstGeom>
          <a:noFill/>
          <a:ln w="9525">
            <a:noFill/>
            <a:miter lim="800000"/>
            <a:headEnd/>
            <a:tailEnd/>
          </a:ln>
          <a:effectLst/>
        </p:spPr>
        <p:txBody>
          <a:bodyPr>
            <a:spAutoFit/>
          </a:bodyPr>
          <a:lstStyle/>
          <a:p>
            <a:pPr algn="l" rtl="0">
              <a:spcBef>
                <a:spcPct val="50000"/>
              </a:spcBef>
            </a:pPr>
            <a:r>
              <a:rPr lang="en-US" sz="1400" dirty="0"/>
              <a:t>-4  -3  -2  -1  0  1  2  3  4</a:t>
            </a:r>
          </a:p>
        </p:txBody>
      </p:sp>
      <p:pic>
        <p:nvPicPr>
          <p:cNvPr id="24" name="Picture 8">
            <a:extLst>
              <a:ext uri="{FF2B5EF4-FFF2-40B4-BE49-F238E27FC236}">
                <a16:creationId xmlns:a16="http://schemas.microsoft.com/office/drawing/2014/main" id="{A6999441-6CCA-4351-9CBB-08E80A5BAECC}"/>
              </a:ext>
            </a:extLst>
          </p:cNvPr>
          <p:cNvPicPr>
            <a:picLocks noChangeAspect="1" noChangeArrowheads="1"/>
          </p:cNvPicPr>
          <p:nvPr/>
        </p:nvPicPr>
        <p:blipFill>
          <a:blip r:embed="rId5" cstate="print"/>
          <a:srcRect l="9741" t="39093" r="18500" b="29411"/>
          <a:stretch>
            <a:fillRect/>
          </a:stretch>
        </p:blipFill>
        <p:spPr bwMode="auto">
          <a:xfrm>
            <a:off x="581192" y="4824804"/>
            <a:ext cx="6480175" cy="1343025"/>
          </a:xfrm>
          <a:prstGeom prst="rect">
            <a:avLst/>
          </a:prstGeom>
          <a:noFill/>
          <a:ln w="9525">
            <a:noFill/>
            <a:miter lim="800000"/>
            <a:headEnd/>
            <a:tailEnd/>
          </a:ln>
          <a:effectLst/>
        </p:spPr>
      </p:pic>
      <p:sp>
        <p:nvSpPr>
          <p:cNvPr id="33" name="Text Box 13">
            <a:extLst>
              <a:ext uri="{FF2B5EF4-FFF2-40B4-BE49-F238E27FC236}">
                <a16:creationId xmlns:a16="http://schemas.microsoft.com/office/drawing/2014/main" id="{3A43D6C9-E808-4442-9A61-1A411A3E398B}"/>
              </a:ext>
            </a:extLst>
          </p:cNvPr>
          <p:cNvSpPr txBox="1">
            <a:spLocks noChangeArrowheads="1"/>
          </p:cNvSpPr>
          <p:nvPr/>
        </p:nvSpPr>
        <p:spPr bwMode="auto">
          <a:xfrm>
            <a:off x="3115772" y="4668295"/>
            <a:ext cx="647700" cy="274637"/>
          </a:xfrm>
          <a:prstGeom prst="rect">
            <a:avLst/>
          </a:prstGeom>
          <a:noFill/>
          <a:ln w="9525">
            <a:noFill/>
            <a:miter lim="800000"/>
            <a:headEnd/>
            <a:tailEnd/>
          </a:ln>
          <a:effectLst/>
        </p:spPr>
        <p:txBody>
          <a:bodyPr>
            <a:spAutoFit/>
          </a:bodyPr>
          <a:lstStyle/>
          <a:p>
            <a:pPr algn="l" rtl="0">
              <a:spcBef>
                <a:spcPct val="50000"/>
              </a:spcBef>
            </a:pPr>
            <a:r>
              <a:rPr lang="en-US" sz="1200" b="1" dirty="0"/>
              <a:t>(-2,1)</a:t>
            </a:r>
          </a:p>
        </p:txBody>
      </p:sp>
      <p:sp>
        <p:nvSpPr>
          <p:cNvPr id="34" name="Text Box 12">
            <a:extLst>
              <a:ext uri="{FF2B5EF4-FFF2-40B4-BE49-F238E27FC236}">
                <a16:creationId xmlns:a16="http://schemas.microsoft.com/office/drawing/2014/main" id="{2B3A9812-9D06-48C8-BA16-ECDDE4C1ABF2}"/>
              </a:ext>
            </a:extLst>
          </p:cNvPr>
          <p:cNvSpPr txBox="1">
            <a:spLocks noChangeArrowheads="1"/>
          </p:cNvSpPr>
          <p:nvPr/>
        </p:nvSpPr>
        <p:spPr bwMode="auto">
          <a:xfrm>
            <a:off x="2645184" y="4660726"/>
            <a:ext cx="647700" cy="274637"/>
          </a:xfrm>
          <a:prstGeom prst="rect">
            <a:avLst/>
          </a:prstGeom>
          <a:noFill/>
          <a:ln w="9525">
            <a:noFill/>
            <a:miter lim="800000"/>
            <a:headEnd/>
            <a:tailEnd/>
          </a:ln>
          <a:effectLst/>
        </p:spPr>
        <p:txBody>
          <a:bodyPr>
            <a:spAutoFit/>
          </a:bodyPr>
          <a:lstStyle/>
          <a:p>
            <a:pPr algn="l" rtl="0">
              <a:spcBef>
                <a:spcPct val="50000"/>
              </a:spcBef>
            </a:pPr>
            <a:r>
              <a:rPr lang="en-US" sz="1200" b="1" dirty="0"/>
              <a:t>(-2,2)</a:t>
            </a:r>
          </a:p>
        </p:txBody>
      </p:sp>
      <p:sp>
        <p:nvSpPr>
          <p:cNvPr id="35" name="Text Box 12">
            <a:extLst>
              <a:ext uri="{FF2B5EF4-FFF2-40B4-BE49-F238E27FC236}">
                <a16:creationId xmlns:a16="http://schemas.microsoft.com/office/drawing/2014/main" id="{ABD17690-C6F1-4268-AE07-17C930A339BB}"/>
              </a:ext>
            </a:extLst>
          </p:cNvPr>
          <p:cNvSpPr txBox="1">
            <a:spLocks noChangeArrowheads="1"/>
          </p:cNvSpPr>
          <p:nvPr/>
        </p:nvSpPr>
        <p:spPr bwMode="auto">
          <a:xfrm>
            <a:off x="2174596" y="4666565"/>
            <a:ext cx="647700" cy="274637"/>
          </a:xfrm>
          <a:prstGeom prst="rect">
            <a:avLst/>
          </a:prstGeom>
          <a:noFill/>
          <a:ln w="9525">
            <a:noFill/>
            <a:miter lim="800000"/>
            <a:headEnd/>
            <a:tailEnd/>
          </a:ln>
          <a:effectLst/>
        </p:spPr>
        <p:txBody>
          <a:bodyPr>
            <a:spAutoFit/>
          </a:bodyPr>
          <a:lstStyle/>
          <a:p>
            <a:pPr algn="l" rtl="0">
              <a:spcBef>
                <a:spcPct val="50000"/>
              </a:spcBef>
            </a:pPr>
            <a:r>
              <a:rPr lang="en-US" sz="1200" b="1" dirty="0"/>
              <a:t>(-3,2)</a:t>
            </a:r>
          </a:p>
        </p:txBody>
      </p:sp>
      <p:sp>
        <p:nvSpPr>
          <p:cNvPr id="36" name="Text Box 12">
            <a:extLst>
              <a:ext uri="{FF2B5EF4-FFF2-40B4-BE49-F238E27FC236}">
                <a16:creationId xmlns:a16="http://schemas.microsoft.com/office/drawing/2014/main" id="{F6D142BC-AD1B-45D5-B89E-F6118E1EA26A}"/>
              </a:ext>
            </a:extLst>
          </p:cNvPr>
          <p:cNvSpPr txBox="1">
            <a:spLocks noChangeArrowheads="1"/>
          </p:cNvSpPr>
          <p:nvPr/>
        </p:nvSpPr>
        <p:spPr bwMode="auto">
          <a:xfrm>
            <a:off x="1692677" y="4672404"/>
            <a:ext cx="647700" cy="274637"/>
          </a:xfrm>
          <a:prstGeom prst="rect">
            <a:avLst/>
          </a:prstGeom>
          <a:noFill/>
          <a:ln w="9525">
            <a:noFill/>
            <a:miter lim="800000"/>
            <a:headEnd/>
            <a:tailEnd/>
          </a:ln>
          <a:effectLst/>
        </p:spPr>
        <p:txBody>
          <a:bodyPr>
            <a:spAutoFit/>
          </a:bodyPr>
          <a:lstStyle/>
          <a:p>
            <a:pPr algn="l" rtl="0">
              <a:spcBef>
                <a:spcPct val="50000"/>
              </a:spcBef>
            </a:pPr>
            <a:r>
              <a:rPr lang="en-US" sz="1200" b="1" dirty="0"/>
              <a:t>(-3,3)</a:t>
            </a:r>
          </a:p>
        </p:txBody>
      </p:sp>
      <p:sp>
        <p:nvSpPr>
          <p:cNvPr id="37" name="Text Box 12">
            <a:extLst>
              <a:ext uri="{FF2B5EF4-FFF2-40B4-BE49-F238E27FC236}">
                <a16:creationId xmlns:a16="http://schemas.microsoft.com/office/drawing/2014/main" id="{C8319C18-F432-4A9B-9A1A-6BCB9AE17D75}"/>
              </a:ext>
            </a:extLst>
          </p:cNvPr>
          <p:cNvSpPr txBox="1">
            <a:spLocks noChangeArrowheads="1"/>
          </p:cNvSpPr>
          <p:nvPr/>
        </p:nvSpPr>
        <p:spPr bwMode="auto">
          <a:xfrm>
            <a:off x="1236958" y="4666566"/>
            <a:ext cx="647700" cy="274637"/>
          </a:xfrm>
          <a:prstGeom prst="rect">
            <a:avLst/>
          </a:prstGeom>
          <a:noFill/>
          <a:ln w="9525">
            <a:noFill/>
            <a:miter lim="800000"/>
            <a:headEnd/>
            <a:tailEnd/>
          </a:ln>
          <a:effectLst/>
        </p:spPr>
        <p:txBody>
          <a:bodyPr>
            <a:spAutoFit/>
          </a:bodyPr>
          <a:lstStyle/>
          <a:p>
            <a:pPr algn="l" rtl="0">
              <a:spcBef>
                <a:spcPct val="50000"/>
              </a:spcBef>
            </a:pPr>
            <a:r>
              <a:rPr lang="en-US" sz="1200" b="1" dirty="0"/>
              <a:t>(-4,3)</a:t>
            </a:r>
          </a:p>
        </p:txBody>
      </p:sp>
      <p:sp>
        <p:nvSpPr>
          <p:cNvPr id="41" name="Oval 16">
            <a:extLst>
              <a:ext uri="{FF2B5EF4-FFF2-40B4-BE49-F238E27FC236}">
                <a16:creationId xmlns:a16="http://schemas.microsoft.com/office/drawing/2014/main" id="{4AECC843-EB3B-46EC-87C4-E89F4FFF1A2C}"/>
              </a:ext>
            </a:extLst>
          </p:cNvPr>
          <p:cNvSpPr>
            <a:spLocks noChangeArrowheads="1"/>
          </p:cNvSpPr>
          <p:nvPr/>
        </p:nvSpPr>
        <p:spPr bwMode="auto">
          <a:xfrm>
            <a:off x="1355893" y="4677263"/>
            <a:ext cx="287337" cy="287338"/>
          </a:xfrm>
          <a:prstGeom prst="ellipse">
            <a:avLst/>
          </a:prstGeom>
          <a:noFill/>
          <a:ln w="28575">
            <a:solidFill>
              <a:srgbClr val="0000FF"/>
            </a:solidFill>
            <a:prstDash val="dash"/>
            <a:round/>
            <a:headEnd/>
            <a:tailEnd/>
          </a:ln>
          <a:effectLst/>
        </p:spPr>
        <p:txBody>
          <a:bodyPr wrap="none" anchor="ctr"/>
          <a:lstStyle/>
          <a:p>
            <a:endParaRPr lang="en-US"/>
          </a:p>
        </p:txBody>
      </p:sp>
      <p:sp>
        <p:nvSpPr>
          <p:cNvPr id="42" name="Oval 23">
            <a:extLst>
              <a:ext uri="{FF2B5EF4-FFF2-40B4-BE49-F238E27FC236}">
                <a16:creationId xmlns:a16="http://schemas.microsoft.com/office/drawing/2014/main" id="{B86C975E-0B05-4C27-A067-3FBDFBF9910F}"/>
              </a:ext>
            </a:extLst>
          </p:cNvPr>
          <p:cNvSpPr>
            <a:spLocks noChangeArrowheads="1"/>
          </p:cNvSpPr>
          <p:nvPr/>
        </p:nvSpPr>
        <p:spPr bwMode="auto">
          <a:xfrm>
            <a:off x="1329535" y="5496316"/>
            <a:ext cx="287337" cy="287338"/>
          </a:xfrm>
          <a:prstGeom prst="ellipse">
            <a:avLst/>
          </a:prstGeom>
          <a:noFill/>
          <a:ln w="28575">
            <a:solidFill>
              <a:srgbClr val="0000FF"/>
            </a:solidFill>
            <a:prstDash val="dash"/>
            <a:round/>
            <a:headEnd/>
            <a:tailEnd/>
          </a:ln>
          <a:effectLst/>
        </p:spPr>
        <p:txBody>
          <a:bodyPr wrap="none" anchor="ctr"/>
          <a:lstStyle/>
          <a:p>
            <a:endParaRPr lang="en-US"/>
          </a:p>
        </p:txBody>
      </p:sp>
      <p:sp>
        <p:nvSpPr>
          <p:cNvPr id="43" name="Oval 22">
            <a:extLst>
              <a:ext uri="{FF2B5EF4-FFF2-40B4-BE49-F238E27FC236}">
                <a16:creationId xmlns:a16="http://schemas.microsoft.com/office/drawing/2014/main" id="{21C504FA-45C7-4BBB-8D5D-5E8C117B5ECF}"/>
              </a:ext>
            </a:extLst>
          </p:cNvPr>
          <p:cNvSpPr>
            <a:spLocks noChangeArrowheads="1"/>
          </p:cNvSpPr>
          <p:nvPr/>
        </p:nvSpPr>
        <p:spPr bwMode="auto">
          <a:xfrm>
            <a:off x="1355892" y="5219735"/>
            <a:ext cx="287337" cy="287338"/>
          </a:xfrm>
          <a:prstGeom prst="ellipse">
            <a:avLst/>
          </a:prstGeom>
          <a:noFill/>
          <a:ln w="28575">
            <a:solidFill>
              <a:srgbClr val="0000FF"/>
            </a:solidFill>
            <a:prstDash val="dash"/>
            <a:round/>
            <a:headEnd/>
            <a:tailEnd/>
          </a:ln>
          <a:effectLst/>
        </p:spPr>
        <p:txBody>
          <a:bodyPr wrap="none" anchor="ctr"/>
          <a:lstStyle/>
          <a:p>
            <a:endParaRPr lang="en-US"/>
          </a:p>
        </p:txBody>
      </p:sp>
      <p:sp>
        <p:nvSpPr>
          <p:cNvPr id="44" name="Oval 15">
            <a:extLst>
              <a:ext uri="{FF2B5EF4-FFF2-40B4-BE49-F238E27FC236}">
                <a16:creationId xmlns:a16="http://schemas.microsoft.com/office/drawing/2014/main" id="{A5467D69-4382-4D85-AE68-5537E4C72D30}"/>
              </a:ext>
            </a:extLst>
          </p:cNvPr>
          <p:cNvSpPr>
            <a:spLocks noChangeArrowheads="1"/>
          </p:cNvSpPr>
          <p:nvPr/>
        </p:nvSpPr>
        <p:spPr bwMode="auto">
          <a:xfrm>
            <a:off x="9986787" y="3285331"/>
            <a:ext cx="287338" cy="287337"/>
          </a:xfrm>
          <a:prstGeom prst="ellipse">
            <a:avLst/>
          </a:prstGeom>
          <a:noFill/>
          <a:ln w="28575">
            <a:solidFill>
              <a:srgbClr val="0000FF"/>
            </a:solidFill>
            <a:prstDash val="dash"/>
            <a:round/>
            <a:headEnd/>
            <a:tailEnd/>
          </a:ln>
          <a:effectLst/>
        </p:spPr>
        <p:txBody>
          <a:bodyPr wrap="none" anchor="ctr"/>
          <a:lstStyle/>
          <a:p>
            <a:endParaRPr lang="en-US"/>
          </a:p>
        </p:txBody>
      </p:sp>
      <p:sp>
        <p:nvSpPr>
          <p:cNvPr id="45" name="Oval 18">
            <a:extLst>
              <a:ext uri="{FF2B5EF4-FFF2-40B4-BE49-F238E27FC236}">
                <a16:creationId xmlns:a16="http://schemas.microsoft.com/office/drawing/2014/main" id="{EEFFD34A-9B71-46D0-ABEE-8DD24C0E3A2F}"/>
              </a:ext>
            </a:extLst>
          </p:cNvPr>
          <p:cNvSpPr>
            <a:spLocks noChangeArrowheads="1"/>
          </p:cNvSpPr>
          <p:nvPr/>
        </p:nvSpPr>
        <p:spPr bwMode="auto">
          <a:xfrm>
            <a:off x="1848255" y="4643168"/>
            <a:ext cx="287337" cy="287337"/>
          </a:xfrm>
          <a:prstGeom prst="ellipse">
            <a:avLst/>
          </a:prstGeom>
          <a:noFill/>
          <a:ln w="28575">
            <a:solidFill>
              <a:srgbClr val="0000FF"/>
            </a:solidFill>
            <a:prstDash val="dash"/>
            <a:round/>
            <a:headEnd/>
            <a:tailEnd/>
          </a:ln>
          <a:effectLst/>
        </p:spPr>
        <p:txBody>
          <a:bodyPr wrap="none" anchor="ctr"/>
          <a:lstStyle/>
          <a:p>
            <a:endParaRPr lang="en-US"/>
          </a:p>
        </p:txBody>
      </p:sp>
      <p:sp>
        <p:nvSpPr>
          <p:cNvPr id="46" name="Oval 19">
            <a:extLst>
              <a:ext uri="{FF2B5EF4-FFF2-40B4-BE49-F238E27FC236}">
                <a16:creationId xmlns:a16="http://schemas.microsoft.com/office/drawing/2014/main" id="{D1474BC6-54A0-4FB4-B81C-41ECE389D8A8}"/>
              </a:ext>
            </a:extLst>
          </p:cNvPr>
          <p:cNvSpPr>
            <a:spLocks noChangeArrowheads="1"/>
          </p:cNvSpPr>
          <p:nvPr/>
        </p:nvSpPr>
        <p:spPr bwMode="auto">
          <a:xfrm>
            <a:off x="1820416" y="5228432"/>
            <a:ext cx="287337" cy="287338"/>
          </a:xfrm>
          <a:prstGeom prst="ellipse">
            <a:avLst/>
          </a:prstGeom>
          <a:noFill/>
          <a:ln w="28575">
            <a:solidFill>
              <a:srgbClr val="0000FF"/>
            </a:solidFill>
            <a:prstDash val="dash"/>
            <a:round/>
            <a:headEnd/>
            <a:tailEnd/>
          </a:ln>
          <a:effectLst/>
        </p:spPr>
        <p:txBody>
          <a:bodyPr wrap="none" anchor="ctr"/>
          <a:lstStyle/>
          <a:p>
            <a:endParaRPr lang="en-US"/>
          </a:p>
        </p:txBody>
      </p:sp>
      <p:sp>
        <p:nvSpPr>
          <p:cNvPr id="47" name="Oval 17">
            <a:extLst>
              <a:ext uri="{FF2B5EF4-FFF2-40B4-BE49-F238E27FC236}">
                <a16:creationId xmlns:a16="http://schemas.microsoft.com/office/drawing/2014/main" id="{DA39127A-FE4E-4384-9D64-A5DE42A6B971}"/>
              </a:ext>
            </a:extLst>
          </p:cNvPr>
          <p:cNvSpPr>
            <a:spLocks noChangeArrowheads="1"/>
          </p:cNvSpPr>
          <p:nvPr/>
        </p:nvSpPr>
        <p:spPr bwMode="auto">
          <a:xfrm>
            <a:off x="10208243" y="3285331"/>
            <a:ext cx="287338" cy="287337"/>
          </a:xfrm>
          <a:prstGeom prst="ellipse">
            <a:avLst/>
          </a:prstGeom>
          <a:noFill/>
          <a:ln w="28575">
            <a:solidFill>
              <a:srgbClr val="0000FF"/>
            </a:solidFill>
            <a:prstDash val="dash"/>
            <a:round/>
            <a:headEnd/>
            <a:tailEnd/>
          </a:ln>
          <a:effectLst/>
        </p:spPr>
        <p:txBody>
          <a:bodyPr wrap="none" anchor="ctr"/>
          <a:lstStyle/>
          <a:p>
            <a:endParaRPr lang="en-US"/>
          </a:p>
        </p:txBody>
      </p:sp>
      <p:sp>
        <p:nvSpPr>
          <p:cNvPr id="48" name="Oval 20">
            <a:extLst>
              <a:ext uri="{FF2B5EF4-FFF2-40B4-BE49-F238E27FC236}">
                <a16:creationId xmlns:a16="http://schemas.microsoft.com/office/drawing/2014/main" id="{E247CF53-A8A6-4B94-B6F3-774737B3CD57}"/>
              </a:ext>
            </a:extLst>
          </p:cNvPr>
          <p:cNvSpPr>
            <a:spLocks noChangeArrowheads="1"/>
          </p:cNvSpPr>
          <p:nvPr/>
        </p:nvSpPr>
        <p:spPr bwMode="auto">
          <a:xfrm>
            <a:off x="1796353" y="5797161"/>
            <a:ext cx="287337" cy="287337"/>
          </a:xfrm>
          <a:prstGeom prst="ellipse">
            <a:avLst/>
          </a:prstGeom>
          <a:noFill/>
          <a:ln w="28575">
            <a:solidFill>
              <a:srgbClr val="0000FF"/>
            </a:solidFill>
            <a:prstDash val="dash"/>
            <a:round/>
            <a:headEnd/>
            <a:tailEnd/>
          </a:ln>
          <a:effectLst/>
        </p:spPr>
        <p:txBody>
          <a:bodyPr wrap="none" anchor="ctr"/>
          <a:lstStyle/>
          <a:p>
            <a:endParaRPr lang="en-US"/>
          </a:p>
        </p:txBody>
      </p:sp>
      <p:sp>
        <p:nvSpPr>
          <p:cNvPr id="50" name="Oval 24">
            <a:extLst>
              <a:ext uri="{FF2B5EF4-FFF2-40B4-BE49-F238E27FC236}">
                <a16:creationId xmlns:a16="http://schemas.microsoft.com/office/drawing/2014/main" id="{BE810428-01E3-40AE-ACC0-E1BE4F2BA50A}"/>
              </a:ext>
            </a:extLst>
          </p:cNvPr>
          <p:cNvSpPr>
            <a:spLocks noChangeArrowheads="1"/>
          </p:cNvSpPr>
          <p:nvPr/>
        </p:nvSpPr>
        <p:spPr bwMode="auto">
          <a:xfrm>
            <a:off x="2291170" y="4668295"/>
            <a:ext cx="287338" cy="287338"/>
          </a:xfrm>
          <a:prstGeom prst="ellipse">
            <a:avLst/>
          </a:prstGeom>
          <a:noFill/>
          <a:ln w="28575">
            <a:solidFill>
              <a:srgbClr val="0000FF"/>
            </a:solidFill>
            <a:prstDash val="dash"/>
            <a:round/>
            <a:headEnd/>
            <a:tailEnd/>
          </a:ln>
          <a:effectLst/>
        </p:spPr>
        <p:txBody>
          <a:bodyPr wrap="none" anchor="ctr"/>
          <a:lstStyle/>
          <a:p>
            <a:endParaRPr lang="en-US"/>
          </a:p>
        </p:txBody>
      </p:sp>
      <p:sp>
        <p:nvSpPr>
          <p:cNvPr id="51" name="Oval 21">
            <a:extLst>
              <a:ext uri="{FF2B5EF4-FFF2-40B4-BE49-F238E27FC236}">
                <a16:creationId xmlns:a16="http://schemas.microsoft.com/office/drawing/2014/main" id="{B540145F-FA53-431B-BE99-C555F15B3310}"/>
              </a:ext>
            </a:extLst>
          </p:cNvPr>
          <p:cNvSpPr>
            <a:spLocks noChangeArrowheads="1"/>
          </p:cNvSpPr>
          <p:nvPr/>
        </p:nvSpPr>
        <p:spPr bwMode="auto">
          <a:xfrm>
            <a:off x="10231715" y="3073004"/>
            <a:ext cx="287338" cy="287337"/>
          </a:xfrm>
          <a:prstGeom prst="ellipse">
            <a:avLst/>
          </a:prstGeom>
          <a:noFill/>
          <a:ln w="28575">
            <a:solidFill>
              <a:srgbClr val="0000FF"/>
            </a:solidFill>
            <a:prstDash val="dash"/>
            <a:round/>
            <a:headEnd/>
            <a:tailEnd/>
          </a:ln>
          <a:effectLst/>
        </p:spPr>
        <p:txBody>
          <a:bodyPr wrap="none" anchor="ctr"/>
          <a:lstStyle/>
          <a:p>
            <a:endParaRPr lang="en-US"/>
          </a:p>
        </p:txBody>
      </p:sp>
    </p:spTree>
    <p:extLst>
      <p:ext uri="{BB962C8B-B14F-4D97-AF65-F5344CB8AC3E}">
        <p14:creationId xmlns:p14="http://schemas.microsoft.com/office/powerpoint/2010/main" val="1540292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4"/>
                                        </p:tgtEl>
                                        <p:attrNameLst>
                                          <p:attrName>style.visibility</p:attrName>
                                        </p:attrNameLst>
                                      </p:cBhvr>
                                      <p:to>
                                        <p:strVal val="visible"/>
                                      </p:to>
                                    </p:set>
                                  </p:childTnLst>
                                  <p:subTnLst>
                                    <p:set>
                                      <p:cBhvr override="childStyle">
                                        <p:cTn dur="1" fill="hold" display="0" masterRel="nextClick" afterEffect="1"/>
                                        <p:tgtEl>
                                          <p:spTgt spid="44"/>
                                        </p:tgtEl>
                                        <p:attrNameLst>
                                          <p:attrName>style.visibility</p:attrName>
                                        </p:attrNameLst>
                                      </p:cBhvr>
                                      <p:to>
                                        <p:strVal val="hidden"/>
                                      </p:to>
                                    </p:set>
                                  </p:subTnLst>
                                </p:cTn>
                              </p:par>
                              <p:par>
                                <p:cTn id="7" presetID="1" presetClass="entr" presetSubtype="0" fill="hold" grpId="0" nodeType="withEffect">
                                  <p:stCondLst>
                                    <p:cond delay="100"/>
                                  </p:stCondLst>
                                  <p:childTnLst>
                                    <p:set>
                                      <p:cBhvr>
                                        <p:cTn id="8" dur="1" fill="hold">
                                          <p:stCondLst>
                                            <p:cond delay="0"/>
                                          </p:stCondLst>
                                        </p:cTn>
                                        <p:tgtEl>
                                          <p:spTgt spid="41"/>
                                        </p:tgtEl>
                                        <p:attrNameLst>
                                          <p:attrName>style.visibility</p:attrName>
                                        </p:attrNameLst>
                                      </p:cBhvr>
                                      <p:to>
                                        <p:strVal val="visible"/>
                                      </p:to>
                                    </p:set>
                                  </p:childTnLst>
                                  <p:subTnLst>
                                    <p:set>
                                      <p:cBhvr override="childStyle">
                                        <p:cTn dur="1" fill="hold" display="0" masterRel="nextClick" afterEffect="1"/>
                                        <p:tgtEl>
                                          <p:spTgt spid="41"/>
                                        </p:tgtEl>
                                        <p:attrNameLst>
                                          <p:attrName>style.visibility</p:attrName>
                                        </p:attrNameLst>
                                      </p:cBhvr>
                                      <p:to>
                                        <p:strVal val="hidden"/>
                                      </p:to>
                                    </p:set>
                                  </p:subTnLst>
                                </p:cTn>
                              </p:par>
                              <p:par>
                                <p:cTn id="9" presetID="1" presetClass="entr" presetSubtype="0" fill="hold" grpId="0" nodeType="withEffect">
                                  <p:stCondLst>
                                    <p:cond delay="2100"/>
                                  </p:stCondLst>
                                  <p:childTnLst>
                                    <p:set>
                                      <p:cBhvr>
                                        <p:cTn id="10" dur="1" fill="hold">
                                          <p:stCondLst>
                                            <p:cond delay="0"/>
                                          </p:stCondLst>
                                        </p:cTn>
                                        <p:tgtEl>
                                          <p:spTgt spid="43"/>
                                        </p:tgtEl>
                                        <p:attrNameLst>
                                          <p:attrName>style.visibility</p:attrName>
                                        </p:attrNameLst>
                                      </p:cBhvr>
                                      <p:to>
                                        <p:strVal val="visible"/>
                                      </p:to>
                                    </p:set>
                                  </p:childTnLst>
                                  <p:subTnLst>
                                    <p:set>
                                      <p:cBhvr override="childStyle">
                                        <p:cTn dur="1" fill="hold" display="0" masterRel="nextClick" afterEffect="1"/>
                                        <p:tgtEl>
                                          <p:spTgt spid="43"/>
                                        </p:tgtEl>
                                        <p:attrNameLst>
                                          <p:attrName>style.visibility</p:attrName>
                                        </p:attrNameLst>
                                      </p:cBhvr>
                                      <p:to>
                                        <p:strVal val="hidden"/>
                                      </p:to>
                                    </p:set>
                                  </p:subTnLst>
                                </p:cTn>
                              </p:par>
                            </p:childTnLst>
                          </p:cTn>
                        </p:par>
                        <p:par>
                          <p:cTn id="11" fill="hold">
                            <p:stCondLst>
                              <p:cond delay="2100"/>
                            </p:stCondLst>
                            <p:childTnLst>
                              <p:par>
                                <p:cTn id="12" presetID="1" presetClass="entr" presetSubtype="0" fill="hold" grpId="0" nodeType="afterEffect">
                                  <p:stCondLst>
                                    <p:cond delay="2900"/>
                                  </p:stCondLst>
                                  <p:childTnLst>
                                    <p:set>
                                      <p:cBhvr>
                                        <p:cTn id="13" dur="1" fill="hold">
                                          <p:stCondLst>
                                            <p:cond delay="0"/>
                                          </p:stCondLst>
                                        </p:cTn>
                                        <p:tgtEl>
                                          <p:spTgt spid="42"/>
                                        </p:tgtEl>
                                        <p:attrNameLst>
                                          <p:attrName>style.visibility</p:attrName>
                                        </p:attrNameLst>
                                      </p:cBhvr>
                                      <p:to>
                                        <p:strVal val="visible"/>
                                      </p:to>
                                    </p:set>
                                  </p:childTnLst>
                                  <p:subTnLst>
                                    <p:set>
                                      <p:cBhvr override="childStyle">
                                        <p:cTn dur="1" fill="hold" display="0" masterRel="nextClick" afterEffect="1"/>
                                        <p:tgtEl>
                                          <p:spTgt spid="42"/>
                                        </p:tgtEl>
                                        <p:attrNameLst>
                                          <p:attrName>style.visibility</p:attrName>
                                        </p:attrNameLst>
                                      </p:cBhvr>
                                      <p:to>
                                        <p:strVal val="hidden"/>
                                      </p:to>
                                    </p:set>
                                  </p:subTnLst>
                                </p:cTn>
                              </p:par>
                              <p:par>
                                <p:cTn id="14" presetID="1" presetClass="entr" presetSubtype="0" fill="hold" grpId="0" nodeType="withEffect">
                                  <p:stCondLst>
                                    <p:cond delay="4100"/>
                                  </p:stCondLst>
                                  <p:childTnLst>
                                    <p:set>
                                      <p:cBhvr>
                                        <p:cTn id="15" dur="1" fill="hold">
                                          <p:stCondLst>
                                            <p:cond delay="0"/>
                                          </p:stCondLst>
                                        </p:cTn>
                                        <p:tgtEl>
                                          <p:spTgt spid="47"/>
                                        </p:tgtEl>
                                        <p:attrNameLst>
                                          <p:attrName>style.visibility</p:attrName>
                                        </p:attrNameLst>
                                      </p:cBhvr>
                                      <p:to>
                                        <p:strVal val="visible"/>
                                      </p:to>
                                    </p:set>
                                  </p:childTnLst>
                                  <p:subTnLst>
                                    <p:set>
                                      <p:cBhvr override="childStyle">
                                        <p:cTn dur="1" fill="hold" display="0" masterRel="nextClick" afterEffect="1"/>
                                        <p:tgtEl>
                                          <p:spTgt spid="47"/>
                                        </p:tgtEl>
                                        <p:attrNameLst>
                                          <p:attrName>style.visibility</p:attrName>
                                        </p:attrNameLst>
                                      </p:cBhvr>
                                      <p:to>
                                        <p:strVal val="hidden"/>
                                      </p:to>
                                    </p:set>
                                  </p:subTnLst>
                                </p:cTn>
                              </p:par>
                              <p:par>
                                <p:cTn id="16" presetID="1" presetClass="entr" presetSubtype="0" fill="hold" grpId="0" nodeType="withEffect">
                                  <p:stCondLst>
                                    <p:cond delay="4100"/>
                                  </p:stCondLst>
                                  <p:childTnLst>
                                    <p:set>
                                      <p:cBhvr>
                                        <p:cTn id="17" dur="1" fill="hold">
                                          <p:stCondLst>
                                            <p:cond delay="0"/>
                                          </p:stCondLst>
                                        </p:cTn>
                                        <p:tgtEl>
                                          <p:spTgt spid="45"/>
                                        </p:tgtEl>
                                        <p:attrNameLst>
                                          <p:attrName>style.visibility</p:attrName>
                                        </p:attrNameLst>
                                      </p:cBhvr>
                                      <p:to>
                                        <p:strVal val="visible"/>
                                      </p:to>
                                    </p:set>
                                  </p:childTnLst>
                                  <p:subTnLst>
                                    <p:set>
                                      <p:cBhvr override="childStyle">
                                        <p:cTn dur="1" fill="hold" display="0" masterRel="nextClick" afterEffect="1"/>
                                        <p:tgtEl>
                                          <p:spTgt spid="45"/>
                                        </p:tgtEl>
                                        <p:attrNameLst>
                                          <p:attrName>style.visibility</p:attrName>
                                        </p:attrNameLst>
                                      </p:cBhvr>
                                      <p:to>
                                        <p:strVal val="hidden"/>
                                      </p:to>
                                    </p:set>
                                  </p:subTnLst>
                                </p:cTn>
                              </p:par>
                              <p:par>
                                <p:cTn id="18" presetID="1" presetClass="entr" presetSubtype="0" fill="hold" grpId="0" nodeType="withEffect">
                                  <p:stCondLst>
                                    <p:cond delay="6500"/>
                                  </p:stCondLst>
                                  <p:childTnLst>
                                    <p:set>
                                      <p:cBhvr>
                                        <p:cTn id="19" dur="1" fill="hold">
                                          <p:stCondLst>
                                            <p:cond delay="0"/>
                                          </p:stCondLst>
                                        </p:cTn>
                                        <p:tgtEl>
                                          <p:spTgt spid="46"/>
                                        </p:tgtEl>
                                        <p:attrNameLst>
                                          <p:attrName>style.visibility</p:attrName>
                                        </p:attrNameLst>
                                      </p:cBhvr>
                                      <p:to>
                                        <p:strVal val="visible"/>
                                      </p:to>
                                    </p:set>
                                  </p:childTnLst>
                                  <p:subTnLst>
                                    <p:set>
                                      <p:cBhvr override="childStyle">
                                        <p:cTn dur="1" fill="hold" display="0" masterRel="nextClick" afterEffect="1"/>
                                        <p:tgtEl>
                                          <p:spTgt spid="46"/>
                                        </p:tgtEl>
                                        <p:attrNameLst>
                                          <p:attrName>style.visibility</p:attrName>
                                        </p:attrNameLst>
                                      </p:cBhvr>
                                      <p:to>
                                        <p:strVal val="hidden"/>
                                      </p:to>
                                    </p:set>
                                  </p:subTnLst>
                                </p:cTn>
                              </p:par>
                            </p:childTnLst>
                          </p:cTn>
                        </p:par>
                        <p:par>
                          <p:cTn id="20" fill="hold">
                            <p:stCondLst>
                              <p:cond delay="8600"/>
                            </p:stCondLst>
                            <p:childTnLst>
                              <p:par>
                                <p:cTn id="21" presetID="1" presetClass="entr" presetSubtype="0" fill="hold" grpId="0" nodeType="afterEffect">
                                  <p:stCondLst>
                                    <p:cond delay="2200"/>
                                  </p:stCondLst>
                                  <p:childTnLst>
                                    <p:set>
                                      <p:cBhvr>
                                        <p:cTn id="22" dur="1" fill="hold">
                                          <p:stCondLst>
                                            <p:cond delay="0"/>
                                          </p:stCondLst>
                                        </p:cTn>
                                        <p:tgtEl>
                                          <p:spTgt spid="48"/>
                                        </p:tgtEl>
                                        <p:attrNameLst>
                                          <p:attrName>style.visibility</p:attrName>
                                        </p:attrNameLst>
                                      </p:cBhvr>
                                      <p:to>
                                        <p:strVal val="visible"/>
                                      </p:to>
                                    </p:set>
                                  </p:childTnLst>
                                  <p:subTnLst>
                                    <p:set>
                                      <p:cBhvr override="childStyle">
                                        <p:cTn dur="1" fill="hold" display="0" masterRel="nextClick" afterEffect="1"/>
                                        <p:tgtEl>
                                          <p:spTgt spid="48"/>
                                        </p:tgtEl>
                                        <p:attrNameLst>
                                          <p:attrName>style.visibility</p:attrName>
                                        </p:attrNameLst>
                                      </p:cBhvr>
                                      <p:to>
                                        <p:strVal val="hidden"/>
                                      </p:to>
                                    </p:set>
                                  </p:subTnLst>
                                </p:cTn>
                              </p:par>
                              <p:par>
                                <p:cTn id="23" presetID="1" presetClass="entr" presetSubtype="0" fill="hold" grpId="0" nodeType="withEffect">
                                  <p:stCondLst>
                                    <p:cond delay="3500"/>
                                  </p:stCondLst>
                                  <p:childTnLst>
                                    <p:set>
                                      <p:cBhvr>
                                        <p:cTn id="24" dur="1" fill="hold">
                                          <p:stCondLst>
                                            <p:cond delay="0"/>
                                          </p:stCondLst>
                                        </p:cTn>
                                        <p:tgtEl>
                                          <p:spTgt spid="51"/>
                                        </p:tgtEl>
                                        <p:attrNameLst>
                                          <p:attrName>style.visibility</p:attrName>
                                        </p:attrNameLst>
                                      </p:cBhvr>
                                      <p:to>
                                        <p:strVal val="visible"/>
                                      </p:to>
                                    </p:set>
                                  </p:childTnLst>
                                  <p:subTnLst>
                                    <p:set>
                                      <p:cBhvr override="childStyle">
                                        <p:cTn dur="1" fill="hold" display="0" masterRel="nextClick" afterEffect="1"/>
                                        <p:tgtEl>
                                          <p:spTgt spid="51"/>
                                        </p:tgtEl>
                                        <p:attrNameLst>
                                          <p:attrName>style.visibility</p:attrName>
                                        </p:attrNameLst>
                                      </p:cBhvr>
                                      <p:to>
                                        <p:strVal val="hidden"/>
                                      </p:to>
                                    </p:set>
                                  </p:subTnLst>
                                </p:cTn>
                              </p:par>
                              <p:par>
                                <p:cTn id="25" presetID="1" presetClass="entr" presetSubtype="0" fill="hold" grpId="0" nodeType="withEffect">
                                  <p:stCondLst>
                                    <p:cond delay="3500"/>
                                  </p:stCondLst>
                                  <p:childTnLst>
                                    <p:set>
                                      <p:cBhvr>
                                        <p:cTn id="26" dur="1" fill="hold">
                                          <p:stCondLst>
                                            <p:cond delay="0"/>
                                          </p:stCondLst>
                                        </p:cTn>
                                        <p:tgtEl>
                                          <p:spTgt spid="50"/>
                                        </p:tgtEl>
                                        <p:attrNameLst>
                                          <p:attrName>style.visibility</p:attrName>
                                        </p:attrNameLst>
                                      </p:cBhvr>
                                      <p:to>
                                        <p:strVal val="visible"/>
                                      </p:to>
                                    </p:set>
                                  </p:childTnLst>
                                  <p:subTnLst>
                                    <p:set>
                                      <p:cBhvr override="childStyle">
                                        <p:cTn dur="1" fill="hold" display="0" masterRel="nextClick" afterEffect="1"/>
                                        <p:tgtEl>
                                          <p:spTgt spid="50"/>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2" grpId="0" animBg="1"/>
      <p:bldP spid="43" grpId="0" animBg="1"/>
      <p:bldP spid="44" grpId="0" animBg="1"/>
      <p:bldP spid="45" grpId="0" animBg="1"/>
      <p:bldP spid="46" grpId="0" animBg="1"/>
      <p:bldP spid="47" grpId="0" animBg="1"/>
      <p:bldP spid="48" grpId="0" animBg="1"/>
      <p:bldP spid="50" grpId="0" animBg="1"/>
      <p:bldP spid="51"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2400" b="1" dirty="0">
                <a:solidFill>
                  <a:schemeClr val="tx1"/>
                </a:solidFill>
              </a:rPr>
              <a:t>Background</a:t>
            </a:r>
            <a:endParaRPr lang="en-US" sz="2400" dirty="0">
              <a:solidFill>
                <a:schemeClr val="tx1"/>
              </a:solidFill>
            </a:endParaRPr>
          </a:p>
        </p:txBody>
      </p:sp>
      <p:sp>
        <p:nvSpPr>
          <p:cNvPr id="7" name="Rectangle 6">
            <a:extLst>
              <a:ext uri="{FF2B5EF4-FFF2-40B4-BE49-F238E27FC236}">
                <a16:creationId xmlns:a16="http://schemas.microsoft.com/office/drawing/2014/main" id="{AD9A2C41-9C57-459E-B8FC-D993D731BE6B}"/>
              </a:ext>
            </a:extLst>
          </p:cNvPr>
          <p:cNvSpPr>
            <a:spLocks noGrp="1" noChangeArrowheads="1"/>
          </p:cNvSpPr>
          <p:nvPr/>
        </p:nvSpPr>
        <p:spPr bwMode="auto">
          <a:xfrm>
            <a:off x="418011" y="1485899"/>
            <a:ext cx="11351623" cy="2538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bg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accent2"/>
              </a:buClr>
              <a:buSzPct val="80000"/>
              <a:buFont typeface="Wingdings" panose="05000000000000000000" pitchFamily="2" charset="2"/>
              <a:buChar char="¨"/>
              <a:defRPr sz="2800" kern="1200">
                <a:solidFill>
                  <a:schemeClr val="tx1"/>
                </a:solidFill>
                <a:latin typeface="+mn-lt"/>
                <a:ea typeface="+mn-ea"/>
                <a:cs typeface="+mn-cs"/>
              </a:defRPr>
            </a:lvl2pPr>
            <a:lvl3pPr marL="1143000" indent="-228600" algn="l" rtl="0" fontAlgn="base">
              <a:spcBef>
                <a:spcPct val="20000"/>
              </a:spcBef>
              <a:spcAft>
                <a:spcPct val="0"/>
              </a:spcAft>
              <a:buClr>
                <a:schemeClr val="bg2"/>
              </a:buClr>
              <a:buSzPct val="65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bg2"/>
              </a:buClr>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ltLang="en-US" sz="2800" i="1" dirty="0"/>
          </a:p>
          <a:p>
            <a:endParaRPr lang="en-US" altLang="en-US" sz="2800" i="1" dirty="0"/>
          </a:p>
          <a:p>
            <a:endParaRPr lang="en-US" altLang="en-US" sz="2800" i="1" dirty="0"/>
          </a:p>
          <a:p>
            <a:endParaRPr lang="en-US" altLang="en-US" sz="2800" i="1" dirty="0"/>
          </a:p>
          <a:p>
            <a:endParaRPr lang="en-US" altLang="en-US" sz="2800" i="1" dirty="0"/>
          </a:p>
          <a:p>
            <a:endParaRPr lang="en-US" altLang="en-US" sz="2800" dirty="0"/>
          </a:p>
        </p:txBody>
      </p:sp>
      <p:sp>
        <p:nvSpPr>
          <p:cNvPr id="4" name="Content Placeholder 2">
            <a:extLst>
              <a:ext uri="{FF2B5EF4-FFF2-40B4-BE49-F238E27FC236}">
                <a16:creationId xmlns:a16="http://schemas.microsoft.com/office/drawing/2014/main" id="{2339C05E-BDBB-4988-9F30-E420C6CBB0B0}"/>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3200" b="1" dirty="0">
                <a:solidFill>
                  <a:schemeClr val="tx1"/>
                </a:solidFill>
              </a:rPr>
              <a:t>SHAS Algorithm</a:t>
            </a:r>
            <a:endParaRPr lang="en-US" sz="3200" dirty="0">
              <a:solidFill>
                <a:schemeClr val="tx1"/>
              </a:solidFill>
            </a:endParaRPr>
          </a:p>
        </p:txBody>
      </p:sp>
      <p:sp>
        <p:nvSpPr>
          <p:cNvPr id="16" name="Line 4">
            <a:extLst>
              <a:ext uri="{FF2B5EF4-FFF2-40B4-BE49-F238E27FC236}">
                <a16:creationId xmlns:a16="http://schemas.microsoft.com/office/drawing/2014/main" id="{533D4A92-21A3-4909-A744-8DD22C54CBB4}"/>
              </a:ext>
            </a:extLst>
          </p:cNvPr>
          <p:cNvSpPr>
            <a:spLocks noChangeShapeType="1"/>
          </p:cNvSpPr>
          <p:nvPr/>
        </p:nvSpPr>
        <p:spPr bwMode="auto">
          <a:xfrm>
            <a:off x="1681683" y="3303039"/>
            <a:ext cx="9144000" cy="0"/>
          </a:xfrm>
          <a:prstGeom prst="line">
            <a:avLst/>
          </a:prstGeom>
          <a:noFill/>
          <a:ln w="9525">
            <a:solidFill>
              <a:schemeClr val="tx1"/>
            </a:solidFill>
            <a:prstDash val="dash"/>
            <a:round/>
            <a:headEnd/>
            <a:tailEnd/>
          </a:ln>
          <a:effectLst/>
        </p:spPr>
        <p:txBody>
          <a:bodyPr/>
          <a:lstStyle/>
          <a:p>
            <a:endParaRPr lang="en-US"/>
          </a:p>
        </p:txBody>
      </p:sp>
      <p:pic>
        <p:nvPicPr>
          <p:cNvPr id="2" name="Picture 1">
            <a:extLst>
              <a:ext uri="{FF2B5EF4-FFF2-40B4-BE49-F238E27FC236}">
                <a16:creationId xmlns:a16="http://schemas.microsoft.com/office/drawing/2014/main" id="{F0A082E4-F42F-4283-8EA6-B6D3BAC925E2}"/>
              </a:ext>
            </a:extLst>
          </p:cNvPr>
          <p:cNvPicPr>
            <a:picLocks noChangeAspect="1"/>
          </p:cNvPicPr>
          <p:nvPr/>
        </p:nvPicPr>
        <p:blipFill>
          <a:blip r:embed="rId3"/>
          <a:stretch>
            <a:fillRect/>
          </a:stretch>
        </p:blipFill>
        <p:spPr>
          <a:xfrm>
            <a:off x="3100908" y="1283688"/>
            <a:ext cx="6305550" cy="1819275"/>
          </a:xfrm>
          <a:prstGeom prst="rect">
            <a:avLst/>
          </a:prstGeom>
        </p:spPr>
      </p:pic>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80E21ACE-E0D5-4072-8F85-99D5B4B8D6B8}"/>
                  </a:ext>
                </a:extLst>
              </p:cNvPr>
              <p:cNvSpPr/>
              <p:nvPr/>
            </p:nvSpPr>
            <p:spPr>
              <a:xfrm>
                <a:off x="1681683" y="3553597"/>
                <a:ext cx="9144000" cy="3133165"/>
              </a:xfrm>
              <a:prstGeom prst="rect">
                <a:avLst/>
              </a:prstGeom>
            </p:spPr>
            <p:txBody>
              <a:bodyPr wrap="square">
                <a:spAutoFit/>
              </a:bodyPr>
              <a:lstStyle/>
              <a:p>
                <a:pPr marL="342900" lvl="0" indent="-342900" algn="just">
                  <a:lnSpc>
                    <a:spcPct val="150000"/>
                  </a:lnSpc>
                  <a:spcAft>
                    <a:spcPts val="20"/>
                  </a:spcAft>
                  <a:buFont typeface="David" panose="020E0502060401010101" pitchFamily="34" charset="-79"/>
                  <a:buChar char="-"/>
                </a:pPr>
                <a14:m>
                  <m:oMath xmlns:m="http://schemas.openxmlformats.org/officeDocument/2006/math">
                    <m:r>
                      <a:rPr lang="en-US" sz="1200" i="1">
                        <a:latin typeface="Cambria Math" panose="02040503050406030204" pitchFamily="18" charset="0"/>
                        <a:ea typeface="Calibri" panose="020F0502020204030204" pitchFamily="34" charset="0"/>
                        <a:cs typeface="David" panose="020E0502060401010101" pitchFamily="34" charset="-79"/>
                      </a:rPr>
                      <m:t>𝑋</m:t>
                    </m:r>
                    <m:r>
                      <a:rPr lang="en-US" sz="1200">
                        <a:effectLst/>
                        <a:latin typeface="Cambria Math" panose="02040503050406030204" pitchFamily="18" charset="0"/>
                        <a:ea typeface="Calibri" panose="020F0502020204030204" pitchFamily="34" charset="0"/>
                        <a:cs typeface="David" panose="020E0502060401010101" pitchFamily="34" charset="-79"/>
                      </a:rPr>
                      <m:t> =  </m:t>
                    </m:r>
                    <m:r>
                      <a:rPr lang="en-US" sz="1200" i="1">
                        <a:effectLst/>
                        <a:latin typeface="Cambria Math" panose="02040503050406030204" pitchFamily="18" charset="0"/>
                        <a:ea typeface="Calibri" panose="020F0502020204030204" pitchFamily="34" charset="0"/>
                        <a:cs typeface="David" panose="020E0502060401010101" pitchFamily="34" charset="-79"/>
                      </a:rPr>
                      <m:t>𝑓</m:t>
                    </m:r>
                    <m:r>
                      <a:rPr lang="en-US" sz="1200">
                        <a:effectLst/>
                        <a:latin typeface="Cambria Math" panose="02040503050406030204" pitchFamily="18" charset="0"/>
                        <a:ea typeface="Calibri" panose="020F0502020204030204" pitchFamily="34" charset="0"/>
                        <a:cs typeface="David" panose="020E0502060401010101" pitchFamily="34" charset="-79"/>
                      </a:rPr>
                      <m:t>[</m:t>
                    </m:r>
                    <m:r>
                      <a:rPr lang="en-US" sz="1200" i="1">
                        <a:effectLst/>
                        <a:latin typeface="Cambria Math" panose="02040503050406030204" pitchFamily="18" charset="0"/>
                        <a:ea typeface="Calibri" panose="020F0502020204030204" pitchFamily="34" charset="0"/>
                        <a:cs typeface="David" panose="020E0502060401010101" pitchFamily="34" charset="-79"/>
                      </a:rPr>
                      <m:t>𝑥</m:t>
                    </m:r>
                    <m:r>
                      <a:rPr lang="en-US" sz="1200">
                        <a:effectLst/>
                        <a:latin typeface="Cambria Math" panose="02040503050406030204" pitchFamily="18" charset="0"/>
                        <a:ea typeface="Calibri" panose="020F0502020204030204" pitchFamily="34" charset="0"/>
                        <a:cs typeface="David" panose="020E0502060401010101" pitchFamily="34" charset="-79"/>
                      </a:rPr>
                      <m:t>,</m:t>
                    </m:r>
                    <m:r>
                      <a:rPr lang="en-US" sz="1200" i="1">
                        <a:effectLst/>
                        <a:latin typeface="Cambria Math" panose="02040503050406030204" pitchFamily="18" charset="0"/>
                        <a:ea typeface="Calibri" panose="020F0502020204030204" pitchFamily="34" charset="0"/>
                        <a:cs typeface="David" panose="020E0502060401010101" pitchFamily="34" charset="-79"/>
                      </a:rPr>
                      <m:t>𝑦</m:t>
                    </m:r>
                    <m:r>
                      <a:rPr lang="en-US" sz="1200">
                        <a:effectLst/>
                        <a:latin typeface="Cambria Math" panose="02040503050406030204" pitchFamily="18" charset="0"/>
                        <a:ea typeface="Calibri" panose="020F0502020204030204" pitchFamily="34" charset="0"/>
                        <a:cs typeface="David" panose="020E0502060401010101" pitchFamily="34" charset="-79"/>
                      </a:rPr>
                      <m:t>]</m:t>
                    </m:r>
                    <m:r>
                      <a:rPr lang="en-US" sz="1200" i="1">
                        <a:effectLst/>
                        <a:latin typeface="Cambria Math" panose="02040503050406030204" pitchFamily="18" charset="0"/>
                        <a:ea typeface="Calibri" panose="020F0502020204030204" pitchFamily="34" charset="0"/>
                        <a:cs typeface="David" panose="020E0502060401010101" pitchFamily="34" charset="-79"/>
                      </a:rPr>
                      <m:t>𝜖</m:t>
                    </m:r>
                    <m:sSup>
                      <m:sSupPr>
                        <m:ctrlPr>
                          <a:rPr lang="en-US" sz="1200" i="1">
                            <a:effectLst/>
                            <a:latin typeface="Cambria Math" panose="02040503050406030204" pitchFamily="18" charset="0"/>
                            <a:ea typeface="Calibri" panose="020F0502020204030204" pitchFamily="34" charset="0"/>
                            <a:cs typeface="David" panose="020E0502060401010101" pitchFamily="34" charset="-79"/>
                          </a:rPr>
                        </m:ctrlPr>
                      </m:sSupPr>
                      <m:e>
                        <m:r>
                          <a:rPr lang="en-US" sz="1200" i="1">
                            <a:effectLst/>
                            <a:latin typeface="Cambria Math" panose="02040503050406030204" pitchFamily="18" charset="0"/>
                            <a:ea typeface="Calibri" panose="020F0502020204030204" pitchFamily="34" charset="0"/>
                            <a:cs typeface="David" panose="020E0502060401010101" pitchFamily="34" charset="-79"/>
                          </a:rPr>
                          <m:t>ℛ</m:t>
                        </m:r>
                      </m:e>
                      <m:sup>
                        <m:r>
                          <a:rPr lang="en-US" sz="1200" i="1">
                            <a:effectLst/>
                            <a:latin typeface="Cambria Math" panose="02040503050406030204" pitchFamily="18" charset="0"/>
                            <a:ea typeface="Calibri" panose="020F0502020204030204" pitchFamily="34" charset="0"/>
                            <a:cs typeface="David" panose="020E0502060401010101" pitchFamily="34" charset="-79"/>
                          </a:rPr>
                          <m:t>𝑛𝑥𝑛</m:t>
                        </m:r>
                      </m:sup>
                    </m:sSup>
                  </m:oMath>
                </a14:m>
                <a:r>
                  <a:rPr lang="en-US" sz="1200" dirty="0">
                    <a:effectLst/>
                    <a:latin typeface="David" panose="020E0502060401010101" pitchFamily="34" charset="-79"/>
                    <a:ea typeface="Calibri" panose="020F0502020204030204" pitchFamily="34" charset="0"/>
                    <a:cs typeface="David" panose="020E0502060401010101" pitchFamily="34" charset="-79"/>
                  </a:rPr>
                  <a:t> – The input, a 2D data array.</a:t>
                </a:r>
              </a:p>
              <a:p>
                <a:pPr marL="342900" lvl="0" indent="-342900" algn="just">
                  <a:lnSpc>
                    <a:spcPct val="150000"/>
                  </a:lnSpc>
                  <a:spcAft>
                    <a:spcPts val="20"/>
                  </a:spcAft>
                  <a:buFont typeface="David" panose="020E0502060401010101" pitchFamily="34" charset="-79"/>
                  <a:buChar char="-"/>
                </a:pPr>
                <a14:m>
                  <m:oMath xmlns:m="http://schemas.openxmlformats.org/officeDocument/2006/math">
                    <m:r>
                      <a:rPr lang="en-US" sz="1200" i="1">
                        <a:effectLst/>
                        <a:latin typeface="Cambria Math" panose="02040503050406030204" pitchFamily="18" charset="0"/>
                        <a:ea typeface="Calibri" panose="020F0502020204030204" pitchFamily="34" charset="0"/>
                        <a:cs typeface="David" panose="020E0502060401010101" pitchFamily="34" charset="-79"/>
                      </a:rPr>
                      <m:t>𝑋𝑓</m:t>
                    </m:r>
                    <m:r>
                      <a:rPr lang="en-US" sz="1200">
                        <a:effectLst/>
                        <a:latin typeface="Cambria Math" panose="02040503050406030204" pitchFamily="18" charset="0"/>
                        <a:ea typeface="Calibri" panose="020F0502020204030204" pitchFamily="34" charset="0"/>
                        <a:cs typeface="David" panose="020E0502060401010101" pitchFamily="34" charset="-79"/>
                      </a:rPr>
                      <m:t>[</m:t>
                    </m:r>
                    <m:r>
                      <a:rPr lang="en-US" sz="1200" i="1">
                        <a:effectLst/>
                        <a:latin typeface="Cambria Math" panose="02040503050406030204" pitchFamily="18" charset="0"/>
                        <a:ea typeface="Calibri" panose="020F0502020204030204" pitchFamily="34" charset="0"/>
                        <a:cs typeface="David" panose="020E0502060401010101" pitchFamily="34" charset="-79"/>
                      </a:rPr>
                      <m:t>𝜂</m:t>
                    </m:r>
                    <m:r>
                      <a:rPr lang="en-US" sz="1200">
                        <a:effectLst/>
                        <a:latin typeface="Cambria Math" panose="02040503050406030204" pitchFamily="18" charset="0"/>
                        <a:ea typeface="Calibri" panose="020F0502020204030204" pitchFamily="34" charset="0"/>
                        <a:cs typeface="David" panose="020E0502060401010101" pitchFamily="34" charset="-79"/>
                      </a:rPr>
                      <m:t>,</m:t>
                    </m:r>
                    <m:r>
                      <a:rPr lang="en-US" sz="1200" i="1">
                        <a:effectLst/>
                        <a:latin typeface="Cambria Math" panose="02040503050406030204" pitchFamily="18" charset="0"/>
                        <a:ea typeface="Calibri" panose="020F0502020204030204" pitchFamily="34" charset="0"/>
                        <a:cs typeface="David" panose="020E0502060401010101" pitchFamily="34" charset="-79"/>
                      </a:rPr>
                      <m:t>𝑠</m:t>
                    </m:r>
                    <m:r>
                      <a:rPr lang="en-US" sz="1200">
                        <a:effectLst/>
                        <a:latin typeface="Cambria Math" panose="02040503050406030204" pitchFamily="18" charset="0"/>
                        <a:ea typeface="Calibri" panose="020F0502020204030204" pitchFamily="34" charset="0"/>
                        <a:cs typeface="David" panose="020E0502060401010101" pitchFamily="34" charset="-79"/>
                      </a:rPr>
                      <m:t>,</m:t>
                    </m:r>
                    <m:r>
                      <a:rPr lang="en-US" sz="1200" i="1">
                        <a:effectLst/>
                        <a:latin typeface="Cambria Math" panose="02040503050406030204" pitchFamily="18" charset="0"/>
                        <a:ea typeface="Calibri" panose="020F0502020204030204" pitchFamily="34" charset="0"/>
                        <a:cs typeface="David" panose="020E0502060401010101" pitchFamily="34" charset="-79"/>
                      </a:rPr>
                      <m:t>𝑡</m:t>
                    </m:r>
                    <m:r>
                      <a:rPr lang="en-US" sz="1200">
                        <a:effectLst/>
                        <a:latin typeface="Cambria Math" panose="02040503050406030204" pitchFamily="18" charset="0"/>
                        <a:ea typeface="Calibri" panose="020F0502020204030204" pitchFamily="34" charset="0"/>
                        <a:cs typeface="David" panose="020E0502060401010101" pitchFamily="34" charset="-79"/>
                      </a:rPr>
                      <m:t>]</m:t>
                    </m:r>
                    <m:r>
                      <a:rPr lang="en-US" sz="1200" i="1">
                        <a:effectLst/>
                        <a:latin typeface="Cambria Math" panose="02040503050406030204" pitchFamily="18" charset="0"/>
                        <a:ea typeface="Calibri" panose="020F0502020204030204" pitchFamily="34" charset="0"/>
                        <a:cs typeface="David" panose="020E0502060401010101" pitchFamily="34" charset="-79"/>
                      </a:rPr>
                      <m:t>𝜖</m:t>
                    </m:r>
                    <m:sSup>
                      <m:sSupPr>
                        <m:ctrlPr>
                          <a:rPr lang="en-US" sz="1200" i="1">
                            <a:effectLst/>
                            <a:latin typeface="Cambria Math" panose="02040503050406030204" pitchFamily="18" charset="0"/>
                            <a:ea typeface="Calibri" panose="020F0502020204030204" pitchFamily="34" charset="0"/>
                            <a:cs typeface="David" panose="020E0502060401010101" pitchFamily="34" charset="-79"/>
                          </a:rPr>
                        </m:ctrlPr>
                      </m:sSupPr>
                      <m:e>
                        <m:r>
                          <a:rPr lang="en-US" sz="1200" i="1">
                            <a:effectLst/>
                            <a:latin typeface="Cambria Math" panose="02040503050406030204" pitchFamily="18" charset="0"/>
                            <a:ea typeface="Calibri" panose="020F0502020204030204" pitchFamily="34" charset="0"/>
                            <a:cs typeface="David" panose="020E0502060401010101" pitchFamily="34" charset="-79"/>
                          </a:rPr>
                          <m:t>ℛ</m:t>
                        </m:r>
                      </m:e>
                      <m:sup>
                        <m:r>
                          <a:rPr lang="en-US" sz="1200">
                            <a:effectLst/>
                            <a:latin typeface="Cambria Math" panose="02040503050406030204" pitchFamily="18" charset="0"/>
                            <a:ea typeface="Calibri" panose="020F0502020204030204" pitchFamily="34" charset="0"/>
                            <a:cs typeface="David" panose="020E0502060401010101" pitchFamily="34" charset="-79"/>
                          </a:rPr>
                          <m:t>2</m:t>
                        </m:r>
                        <m:r>
                          <a:rPr lang="en-US" sz="1200" i="1">
                            <a:effectLst/>
                            <a:latin typeface="Cambria Math" panose="02040503050406030204" pitchFamily="18" charset="0"/>
                            <a:ea typeface="Calibri" panose="020F0502020204030204" pitchFamily="34" charset="0"/>
                            <a:cs typeface="David" panose="020E0502060401010101" pitchFamily="34" charset="-79"/>
                          </a:rPr>
                          <m:t>𝑥𝑛𝑥</m:t>
                        </m:r>
                        <m:r>
                          <a:rPr lang="en-US" sz="1200">
                            <a:effectLst/>
                            <a:latin typeface="Cambria Math" panose="02040503050406030204" pitchFamily="18" charset="0"/>
                            <a:ea typeface="Calibri" panose="020F0502020204030204" pitchFamily="34" charset="0"/>
                            <a:cs typeface="David" panose="020E0502060401010101" pitchFamily="34" charset="-79"/>
                          </a:rPr>
                          <m:t>2</m:t>
                        </m:r>
                        <m:r>
                          <a:rPr lang="en-US" sz="1200" i="1">
                            <a:effectLst/>
                            <a:latin typeface="Cambria Math" panose="02040503050406030204" pitchFamily="18" charset="0"/>
                            <a:ea typeface="Calibri" panose="020F0502020204030204" pitchFamily="34" charset="0"/>
                            <a:cs typeface="David" panose="020E0502060401010101" pitchFamily="34" charset="-79"/>
                          </a:rPr>
                          <m:t>𝑛</m:t>
                        </m:r>
                      </m:sup>
                    </m:sSup>
                  </m:oMath>
                </a14:m>
                <a:r>
                  <a:rPr lang="en-US" sz="1200" dirty="0">
                    <a:effectLst/>
                    <a:latin typeface="David" panose="020E0502060401010101" pitchFamily="34" charset="-79"/>
                    <a:ea typeface="Calibri" panose="020F0502020204030204" pitchFamily="34" charset="0"/>
                    <a:cs typeface="David" panose="020E0502060401010101" pitchFamily="34" charset="-79"/>
                  </a:rPr>
                  <a:t> - The output, an array of the resulting coefficients of the X-Ray transform over the appropriate set of lines :</a:t>
                </a:r>
              </a:p>
              <a:p>
                <a:pPr marL="742950" lvl="1" indent="-285750" algn="just">
                  <a:lnSpc>
                    <a:spcPct val="150000"/>
                  </a:lnSpc>
                  <a:spcAft>
                    <a:spcPts val="20"/>
                  </a:spcAft>
                  <a:buFont typeface="Symbol" panose="05050102010706020507" pitchFamily="18" charset="2"/>
                  <a:buChar char=""/>
                </a:pPr>
                <a14:m>
                  <m:oMath xmlns:m="http://schemas.openxmlformats.org/officeDocument/2006/math">
                    <m:r>
                      <a:rPr lang="en-US" sz="1200" i="1">
                        <a:effectLst/>
                        <a:latin typeface="Cambria Math" panose="02040503050406030204" pitchFamily="18" charset="0"/>
                        <a:ea typeface="Times New Roman" panose="02020603050405020304" pitchFamily="18" charset="0"/>
                        <a:cs typeface="Arial" panose="020B0604020202020204" pitchFamily="34" charset="0"/>
                      </a:rPr>
                      <m:t>𝜂</m:t>
                    </m:r>
                  </m:oMath>
                </a14:m>
                <a:r>
                  <a:rPr lang="en-US" sz="1200" dirty="0">
                    <a:effectLst/>
                    <a:latin typeface="David" panose="020E0502060401010101" pitchFamily="34" charset="-79"/>
                    <a:ea typeface="Times New Roman" panose="02020603050405020304" pitchFamily="18" charset="0"/>
                    <a:cs typeface="David" panose="020E0502060401010101" pitchFamily="34" charset="-79"/>
                  </a:rPr>
                  <a:t> - The index for the line-family (</a:t>
                </a:r>
                <a:r>
                  <a:rPr lang="en-US" sz="1200" i="1" dirty="0">
                    <a:effectLst/>
                    <a:latin typeface="David" panose="020E0502060401010101" pitchFamily="34" charset="-79"/>
                    <a:ea typeface="Times New Roman" panose="02020603050405020304" pitchFamily="18" charset="0"/>
                    <a:cs typeface="David" panose="020E0502060401010101" pitchFamily="34" charset="-79"/>
                  </a:rPr>
                  <a:t>X</a:t>
                </a:r>
                <a:r>
                  <a:rPr lang="en-US" sz="1200" dirty="0">
                    <a:effectLst/>
                    <a:latin typeface="David" panose="020E0502060401010101" pitchFamily="34" charset="-79"/>
                    <a:ea typeface="Times New Roman" panose="02020603050405020304" pitchFamily="18" charset="0"/>
                    <a:cs typeface="David" panose="020E0502060401010101" pitchFamily="34" charset="-79"/>
                  </a:rPr>
                  <a:t> or </a:t>
                </a:r>
                <a:r>
                  <a:rPr lang="en-US" sz="1200" i="1" dirty="0">
                    <a:effectLst/>
                    <a:latin typeface="David" panose="020E0502060401010101" pitchFamily="34" charset="-79"/>
                    <a:ea typeface="Times New Roman" panose="02020603050405020304" pitchFamily="18" charset="0"/>
                    <a:cs typeface="David" panose="020E0502060401010101" pitchFamily="34" charset="-79"/>
                  </a:rPr>
                  <a:t>Y</a:t>
                </a:r>
                <a:r>
                  <a:rPr lang="en-US" sz="1200" dirty="0">
                    <a:effectLst/>
                    <a:latin typeface="David" panose="020E0502060401010101" pitchFamily="34" charset="-79"/>
                    <a:ea typeface="Times New Roman" panose="02020603050405020304" pitchFamily="18" charset="0"/>
                    <a:cs typeface="David" panose="020E0502060401010101" pitchFamily="34" charset="-79"/>
                  </a:rPr>
                  <a:t>-driven).</a:t>
                </a:r>
              </a:p>
              <a:p>
                <a:pPr marL="742950" lvl="1" indent="-285750" algn="just">
                  <a:lnSpc>
                    <a:spcPct val="150000"/>
                  </a:lnSpc>
                  <a:spcAft>
                    <a:spcPts val="20"/>
                  </a:spcAft>
                  <a:buFont typeface="Symbol" panose="05050102010706020507" pitchFamily="18" charset="2"/>
                  <a:buChar char=""/>
                </a:pPr>
                <a:r>
                  <a:rPr lang="en-US" sz="1200" i="1" dirty="0">
                    <a:effectLst/>
                    <a:latin typeface="David" panose="020E0502060401010101" pitchFamily="34" charset="-79"/>
                    <a:ea typeface="Times New Roman" panose="02020603050405020304" pitchFamily="18" charset="0"/>
                    <a:cs typeface="David" panose="020E0502060401010101" pitchFamily="34" charset="-79"/>
                  </a:rPr>
                  <a:t>s </a:t>
                </a:r>
                <a:r>
                  <a:rPr lang="en-US" sz="1200" dirty="0">
                    <a:effectLst/>
                    <a:latin typeface="David" panose="020E0502060401010101" pitchFamily="34" charset="-79"/>
                    <a:ea typeface="Times New Roman" panose="02020603050405020304" pitchFamily="18" charset="0"/>
                    <a:cs typeface="David" panose="020E0502060401010101" pitchFamily="34" charset="-79"/>
                  </a:rPr>
                  <a:t>- The slope index.</a:t>
                </a:r>
              </a:p>
              <a:p>
                <a:pPr marL="742950" lvl="1" indent="-285750" algn="just">
                  <a:lnSpc>
                    <a:spcPct val="150000"/>
                  </a:lnSpc>
                  <a:spcAft>
                    <a:spcPts val="20"/>
                  </a:spcAft>
                  <a:buFont typeface="Symbol" panose="05050102010706020507" pitchFamily="18" charset="2"/>
                  <a:buChar char=""/>
                </a:pPr>
                <a:r>
                  <a:rPr lang="en-US" sz="1200" i="1" dirty="0">
                    <a:effectLst/>
                    <a:latin typeface="David" panose="020E0502060401010101" pitchFamily="34" charset="-79"/>
                    <a:ea typeface="Times New Roman" panose="02020603050405020304" pitchFamily="18" charset="0"/>
                    <a:cs typeface="David" panose="020E0502060401010101" pitchFamily="34" charset="-79"/>
                  </a:rPr>
                  <a:t>t</a:t>
                </a:r>
                <a:r>
                  <a:rPr lang="en-US" sz="1200" i="1" baseline="-25000" dirty="0">
                    <a:effectLst/>
                    <a:latin typeface="David" panose="020E0502060401010101" pitchFamily="34" charset="-79"/>
                    <a:ea typeface="Times New Roman" panose="02020603050405020304" pitchFamily="18" charset="0"/>
                    <a:cs typeface="David" panose="020E0502060401010101" pitchFamily="34" charset="-79"/>
                  </a:rPr>
                  <a:t>   </a:t>
                </a:r>
                <a:r>
                  <a:rPr lang="en-US" sz="1200" dirty="0">
                    <a:effectLst/>
                    <a:latin typeface="David" panose="020E0502060401010101" pitchFamily="34" charset="-79"/>
                    <a:ea typeface="Times New Roman" panose="02020603050405020304" pitchFamily="18" charset="0"/>
                    <a:cs typeface="David" panose="020E0502060401010101" pitchFamily="34" charset="-79"/>
                  </a:rPr>
                  <a:t>- The intercept index. </a:t>
                </a:r>
              </a:p>
              <a:p>
                <a:pPr marL="342900" lvl="0" indent="-342900" algn="just">
                  <a:lnSpc>
                    <a:spcPct val="150000"/>
                  </a:lnSpc>
                  <a:spcAft>
                    <a:spcPts val="20"/>
                  </a:spcAft>
                  <a:buFont typeface="David" panose="020E0502060401010101" pitchFamily="34" charset="-79"/>
                  <a:buChar char="-"/>
                </a:pPr>
                <a14:m>
                  <m:oMath xmlns:m="http://schemas.openxmlformats.org/officeDocument/2006/math">
                    <m:sSup>
                      <m:sSupPr>
                        <m:ctrlPr>
                          <a:rPr lang="en-US" sz="1200" i="1">
                            <a:effectLst/>
                            <a:latin typeface="Cambria Math" panose="02040503050406030204" pitchFamily="18" charset="0"/>
                            <a:ea typeface="Calibri" panose="020F0502020204030204" pitchFamily="34" charset="0"/>
                            <a:cs typeface="David" panose="020E0502060401010101" pitchFamily="34" charset="-79"/>
                          </a:rPr>
                        </m:ctrlPr>
                      </m:sSupPr>
                      <m:e>
                        <m:r>
                          <a:rPr lang="en-US" sz="1200" i="1">
                            <a:effectLst/>
                            <a:latin typeface="Cambria Math" panose="02040503050406030204" pitchFamily="18" charset="0"/>
                            <a:ea typeface="Calibri" panose="020F0502020204030204" pitchFamily="34" charset="0"/>
                            <a:cs typeface="David" panose="020E0502060401010101" pitchFamily="34" charset="-79"/>
                          </a:rPr>
                          <m:t>𝛹</m:t>
                        </m:r>
                      </m:e>
                      <m:sup>
                        <m:r>
                          <a:rPr lang="en-US" sz="1200" i="1">
                            <a:effectLst/>
                            <a:latin typeface="Cambria Math" panose="02040503050406030204" pitchFamily="18" charset="0"/>
                            <a:ea typeface="Calibri" panose="020F0502020204030204" pitchFamily="34" charset="0"/>
                            <a:cs typeface="David" panose="020E0502060401010101" pitchFamily="34" charset="-79"/>
                          </a:rPr>
                          <m:t>𝑠</m:t>
                        </m:r>
                      </m:sup>
                    </m:sSup>
                  </m:oMath>
                </a14:m>
                <a:r>
                  <a:rPr lang="en-US" sz="1200" i="1" dirty="0">
                    <a:effectLst/>
                    <a:latin typeface="Cambria Math" panose="02040503050406030204" pitchFamily="18" charset="0"/>
                    <a:ea typeface="Calibri" panose="020F0502020204030204" pitchFamily="34" charset="0"/>
                    <a:cs typeface="David" panose="020E0502060401010101" pitchFamily="34" charset="-79"/>
                  </a:rPr>
                  <a:t>   - </a:t>
                </a:r>
                <a:r>
                  <a:rPr lang="en-US" sz="1200" dirty="0">
                    <a:effectLst/>
                    <a:latin typeface="Cambria Math" panose="02040503050406030204" pitchFamily="18" charset="0"/>
                    <a:ea typeface="Calibri" panose="020F0502020204030204" pitchFamily="34" charset="0"/>
                    <a:cs typeface="David" panose="020E0502060401010101" pitchFamily="34" charset="-79"/>
                  </a:rPr>
                  <a:t>The line fragments array for the line with slope </a:t>
                </a:r>
                <a:r>
                  <a:rPr lang="en-US" sz="1200" i="1" dirty="0">
                    <a:effectLst/>
                    <a:latin typeface="Cambria Math" panose="02040503050406030204" pitchFamily="18" charset="0"/>
                    <a:ea typeface="Calibri" panose="020F0502020204030204" pitchFamily="34" charset="0"/>
                    <a:cs typeface="David" panose="020E0502060401010101" pitchFamily="34" charset="-79"/>
                  </a:rPr>
                  <a:t>s.</a:t>
                </a:r>
                <a:endParaRPr lang="en-US" sz="1200" dirty="0">
                  <a:effectLst/>
                  <a:latin typeface="David" panose="020E0502060401010101" pitchFamily="34" charset="-79"/>
                  <a:ea typeface="Calibri" panose="020F0502020204030204" pitchFamily="34" charset="0"/>
                  <a:cs typeface="David" panose="020E0502060401010101" pitchFamily="34" charset="-79"/>
                </a:endParaRPr>
              </a:p>
              <a:p>
                <a:pPr marL="342900" lvl="0" indent="-342900" algn="just">
                  <a:lnSpc>
                    <a:spcPct val="150000"/>
                  </a:lnSpc>
                  <a:spcAft>
                    <a:spcPts val="20"/>
                  </a:spcAft>
                  <a:buFont typeface="David" panose="020E0502060401010101" pitchFamily="34" charset="-79"/>
                  <a:buChar char="-"/>
                </a:pPr>
                <a14:m>
                  <m:oMath xmlns:m="http://schemas.openxmlformats.org/officeDocument/2006/math">
                    <m:acc>
                      <m:accPr>
                        <m:chr m:val="̃"/>
                        <m:ctrlPr>
                          <a:rPr lang="en-US" sz="1200" i="1">
                            <a:effectLst/>
                            <a:latin typeface="Cambria Math" panose="02040503050406030204" pitchFamily="18" charset="0"/>
                            <a:ea typeface="Calibri" panose="020F0502020204030204" pitchFamily="34" charset="0"/>
                            <a:cs typeface="David" panose="020E0502060401010101" pitchFamily="34" charset="-79"/>
                          </a:rPr>
                        </m:ctrlPr>
                      </m:accPr>
                      <m:e>
                        <m:r>
                          <a:rPr lang="en-US" sz="1200" i="1">
                            <a:effectLst/>
                            <a:latin typeface="Cambria Math" panose="02040503050406030204" pitchFamily="18" charset="0"/>
                            <a:ea typeface="Calibri" panose="020F0502020204030204" pitchFamily="34" charset="0"/>
                            <a:cs typeface="David" panose="020E0502060401010101" pitchFamily="34" charset="-79"/>
                          </a:rPr>
                          <m:t>𝑓</m:t>
                        </m:r>
                      </m:e>
                    </m:acc>
                    <m:r>
                      <a:rPr lang="en-US" sz="1200" i="1">
                        <a:effectLst/>
                        <a:latin typeface="Cambria Math" panose="02040503050406030204" pitchFamily="18" charset="0"/>
                        <a:ea typeface="Calibri" panose="020F0502020204030204" pitchFamily="34" charset="0"/>
                        <a:cs typeface="David" panose="020E0502060401010101" pitchFamily="34" charset="-79"/>
                      </a:rPr>
                      <m:t> = </m:t>
                    </m:r>
                    <m:r>
                      <a:rPr lang="en-US" sz="1200" i="1">
                        <a:effectLst/>
                        <a:latin typeface="Cambria Math" panose="02040503050406030204" pitchFamily="18" charset="0"/>
                        <a:ea typeface="Calibri" panose="020F0502020204030204" pitchFamily="34" charset="0"/>
                        <a:cs typeface="David" panose="020E0502060401010101" pitchFamily="34" charset="-79"/>
                      </a:rPr>
                      <m:t>𝐸</m:t>
                    </m:r>
                    <m:r>
                      <a:rPr lang="en-US" sz="1200" i="1">
                        <a:effectLst/>
                        <a:latin typeface="Cambria Math" panose="02040503050406030204" pitchFamily="18" charset="0"/>
                        <a:ea typeface="Calibri" panose="020F0502020204030204" pitchFamily="34" charset="0"/>
                        <a:cs typeface="David" panose="020E0502060401010101" pitchFamily="34" charset="-79"/>
                      </a:rPr>
                      <m:t> </m:t>
                    </m:r>
                    <m:r>
                      <a:rPr lang="en-US" sz="1200" i="1">
                        <a:effectLst/>
                        <a:latin typeface="Cambria Math" panose="02040503050406030204" pitchFamily="18" charset="0"/>
                        <a:ea typeface="Calibri" panose="020F0502020204030204" pitchFamily="34" charset="0"/>
                        <a:cs typeface="David" panose="020E0502060401010101" pitchFamily="34" charset="-79"/>
                      </a:rPr>
                      <m:t>𝑓</m:t>
                    </m:r>
                  </m:oMath>
                </a14:m>
                <a:r>
                  <a:rPr lang="en-US" sz="1200" i="1" dirty="0">
                    <a:effectLst/>
                    <a:latin typeface="Cambria Math" panose="02040503050406030204" pitchFamily="18" charset="0"/>
                    <a:ea typeface="Calibri" panose="020F0502020204030204" pitchFamily="34" charset="0"/>
                    <a:cs typeface="David" panose="020E0502060401010101" pitchFamily="34" charset="-79"/>
                  </a:rPr>
                  <a:t>  - </a:t>
                </a:r>
                <a:r>
                  <a:rPr lang="en-US" sz="1200" dirty="0">
                    <a:effectLst/>
                    <a:latin typeface="Cambria Math" panose="02040503050406030204" pitchFamily="18" charset="0"/>
                    <a:ea typeface="Calibri" panose="020F0502020204030204" pitchFamily="34" charset="0"/>
                    <a:cs typeface="David" panose="020E0502060401010101" pitchFamily="34" charset="-79"/>
                  </a:rPr>
                  <a:t> </a:t>
                </a:r>
                <a:r>
                  <a:rPr lang="en-US" sz="1200" dirty="0">
                    <a:effectLst/>
                    <a:latin typeface="David" panose="020E0502060401010101" pitchFamily="34" charset="-79"/>
                    <a:ea typeface="Calibri" panose="020F0502020204030204" pitchFamily="34" charset="0"/>
                    <a:cs typeface="David" panose="020E0502060401010101" pitchFamily="34" charset="-79"/>
                  </a:rPr>
                  <a:t>The operator of the extension </a:t>
                </a:r>
                <a:r>
                  <a:rPr lang="en-US" sz="1200" i="1" dirty="0">
                    <a:effectLst/>
                    <a:latin typeface="David" panose="020E0502060401010101" pitchFamily="34" charset="-79"/>
                    <a:ea typeface="Calibri" panose="020F0502020204030204" pitchFamily="34" charset="0"/>
                    <a:cs typeface="David" panose="020E0502060401010101" pitchFamily="34" charset="-79"/>
                  </a:rPr>
                  <a:t>E</a:t>
                </a:r>
                <a:r>
                  <a:rPr lang="en-US" sz="1200" dirty="0">
                    <a:effectLst/>
                    <a:latin typeface="David" panose="020E0502060401010101" pitchFamily="34" charset="-79"/>
                    <a:ea typeface="Calibri" panose="020F0502020204030204" pitchFamily="34" charset="0"/>
                    <a:cs typeface="David" panose="020E0502060401010101" pitchFamily="34" charset="-79"/>
                  </a:rPr>
                  <a:t>, padding an array </a:t>
                </a:r>
                <a:r>
                  <a:rPr lang="en-US" sz="1200" i="1" dirty="0">
                    <a:effectLst/>
                    <a:latin typeface="David" panose="020E0502060401010101" pitchFamily="34" charset="-79"/>
                    <a:ea typeface="Calibri" panose="020F0502020204030204" pitchFamily="34" charset="0"/>
                    <a:cs typeface="David" panose="020E0502060401010101" pitchFamily="34" charset="-79"/>
                  </a:rPr>
                  <a:t>n</a:t>
                </a:r>
                <a:r>
                  <a:rPr lang="en-US" sz="1200" dirty="0">
                    <a:effectLst/>
                    <a:latin typeface="David" panose="020E0502060401010101" pitchFamily="34" charset="-79"/>
                    <a:ea typeface="Calibri" panose="020F0502020204030204" pitchFamily="34" charset="0"/>
                    <a:cs typeface="David" panose="020E0502060401010101" pitchFamily="34" charset="-79"/>
                  </a:rPr>
                  <a:t> wide and </a:t>
                </a:r>
                <a:r>
                  <a:rPr lang="en-US" sz="1200" i="1" dirty="0">
                    <a:effectLst/>
                    <a:latin typeface="David" panose="020E0502060401010101" pitchFamily="34" charset="-79"/>
                    <a:ea typeface="Calibri" panose="020F0502020204030204" pitchFamily="34" charset="0"/>
                    <a:cs typeface="David" panose="020E0502060401010101" pitchFamily="34" charset="-79"/>
                  </a:rPr>
                  <a:t>n</a:t>
                </a:r>
                <a:r>
                  <a:rPr lang="en-US" sz="1200" dirty="0">
                    <a:effectLst/>
                    <a:latin typeface="David" panose="020E0502060401010101" pitchFamily="34" charset="-79"/>
                    <a:ea typeface="Calibri" panose="020F0502020204030204" pitchFamily="34" charset="0"/>
                    <a:cs typeface="David" panose="020E0502060401010101" pitchFamily="34" charset="-79"/>
                  </a:rPr>
                  <a:t> tall to be </a:t>
                </a:r>
                <a:r>
                  <a:rPr lang="en-US" sz="1200" i="1" dirty="0">
                    <a:effectLst/>
                    <a:latin typeface="David" panose="020E0502060401010101" pitchFamily="34" charset="-79"/>
                    <a:ea typeface="Calibri" panose="020F0502020204030204" pitchFamily="34" charset="0"/>
                    <a:cs typeface="David" panose="020E0502060401010101" pitchFamily="34" charset="-79"/>
                  </a:rPr>
                  <a:t>n</a:t>
                </a:r>
                <a:r>
                  <a:rPr lang="en-US" sz="1200" dirty="0">
                    <a:effectLst/>
                    <a:latin typeface="David" panose="020E0502060401010101" pitchFamily="34" charset="-79"/>
                    <a:ea typeface="Calibri" panose="020F0502020204030204" pitchFamily="34" charset="0"/>
                    <a:cs typeface="David" panose="020E0502060401010101" pitchFamily="34" charset="-79"/>
                  </a:rPr>
                  <a:t> wide and </a:t>
                </a:r>
                <a:r>
                  <a:rPr lang="en-US" sz="1200" i="1" dirty="0">
                    <a:effectLst/>
                    <a:latin typeface="David" panose="020E0502060401010101" pitchFamily="34" charset="-79"/>
                    <a:ea typeface="Calibri" panose="020F0502020204030204" pitchFamily="34" charset="0"/>
                    <a:cs typeface="David" panose="020E0502060401010101" pitchFamily="34" charset="-79"/>
                  </a:rPr>
                  <a:t>2n</a:t>
                </a:r>
                <a:r>
                  <a:rPr lang="en-US" sz="1200" dirty="0">
                    <a:effectLst/>
                    <a:latin typeface="David" panose="020E0502060401010101" pitchFamily="34" charset="-79"/>
                    <a:ea typeface="Calibri" panose="020F0502020204030204" pitchFamily="34" charset="0"/>
                    <a:cs typeface="David" panose="020E0502060401010101" pitchFamily="34" charset="-79"/>
                  </a:rPr>
                  <a:t> tall by adding extra rows of zeros symmetrically above and below the input argument</a:t>
                </a:r>
                <a:r>
                  <a:rPr lang="en-US" sz="1200" dirty="0">
                    <a:effectLst/>
                    <a:latin typeface="Cambria Math" panose="02040503050406030204" pitchFamily="18" charset="0"/>
                    <a:ea typeface="Calibri" panose="020F0502020204030204" pitchFamily="34" charset="0"/>
                    <a:cs typeface="David" panose="020E0502060401010101" pitchFamily="34" charset="-79"/>
                  </a:rPr>
                  <a:t>.</a:t>
                </a:r>
                <a:endParaRPr lang="en-US" sz="1200" dirty="0">
                  <a:effectLst/>
                  <a:latin typeface="David" panose="020E0502060401010101" pitchFamily="34" charset="-79"/>
                  <a:ea typeface="Calibri" panose="020F0502020204030204" pitchFamily="34" charset="0"/>
                  <a:cs typeface="David" panose="020E0502060401010101" pitchFamily="34" charset="-79"/>
                </a:endParaRPr>
              </a:p>
              <a:p>
                <a:pPr marL="342900" lvl="0" indent="-342900" algn="just">
                  <a:lnSpc>
                    <a:spcPct val="150000"/>
                  </a:lnSpc>
                  <a:spcAft>
                    <a:spcPts val="0"/>
                  </a:spcAft>
                  <a:buFont typeface="David" panose="020E0502060401010101" pitchFamily="34" charset="-79"/>
                  <a:buChar char="-"/>
                </a:pPr>
                <a14:m>
                  <m:oMath xmlns:m="http://schemas.openxmlformats.org/officeDocument/2006/math">
                    <m:sSup>
                      <m:sSupPr>
                        <m:ctrlPr>
                          <a:rPr lang="en-US" sz="1200" i="1">
                            <a:effectLst/>
                            <a:latin typeface="Cambria Math" panose="02040503050406030204" pitchFamily="18" charset="0"/>
                            <a:ea typeface="Calibri" panose="020F0502020204030204" pitchFamily="34" charset="0"/>
                            <a:cs typeface="David" panose="020E0502060401010101" pitchFamily="34" charset="-79"/>
                          </a:rPr>
                        </m:ctrlPr>
                      </m:sSupPr>
                      <m:e>
                        <m:acc>
                          <m:accPr>
                            <m:chr m:val="̂"/>
                            <m:ctrlPr>
                              <a:rPr lang="en-US" sz="1200" i="1">
                                <a:effectLst/>
                                <a:latin typeface="Cambria Math" panose="02040503050406030204" pitchFamily="18" charset="0"/>
                                <a:ea typeface="Calibri" panose="020F0502020204030204" pitchFamily="34" charset="0"/>
                                <a:cs typeface="David" panose="020E0502060401010101" pitchFamily="34" charset="-79"/>
                              </a:rPr>
                            </m:ctrlPr>
                          </m:accPr>
                          <m:e>
                            <m:r>
                              <a:rPr lang="en-US" sz="1200" i="1">
                                <a:effectLst/>
                                <a:latin typeface="Cambria Math" panose="02040503050406030204" pitchFamily="18" charset="0"/>
                                <a:ea typeface="Calibri" panose="020F0502020204030204" pitchFamily="34" charset="0"/>
                                <a:cs typeface="David" panose="020E0502060401010101" pitchFamily="34" charset="-79"/>
                              </a:rPr>
                              <m:t>𝑠</m:t>
                            </m:r>
                          </m:e>
                        </m:acc>
                      </m:e>
                      <m:sup>
                        <m:r>
                          <a:rPr lang="en-US" sz="1200" i="1">
                            <a:effectLst/>
                            <a:latin typeface="Cambria Math" panose="02040503050406030204" pitchFamily="18" charset="0"/>
                            <a:ea typeface="Calibri" panose="020F0502020204030204" pitchFamily="34" charset="0"/>
                            <a:cs typeface="David" panose="020E0502060401010101" pitchFamily="34" charset="-79"/>
                          </a:rPr>
                          <m:t>𝑑</m:t>
                        </m:r>
                      </m:sup>
                    </m:sSup>
                  </m:oMath>
                </a14:m>
                <a:r>
                  <a:rPr lang="en-US" sz="1200" i="1" dirty="0">
                    <a:effectLst/>
                    <a:latin typeface="Cambria Math" panose="02040503050406030204" pitchFamily="18" charset="0"/>
                    <a:ea typeface="Calibri" panose="020F0502020204030204" pitchFamily="34" charset="0"/>
                    <a:cs typeface="David" panose="020E0502060401010101" pitchFamily="34" charset="-79"/>
                  </a:rPr>
                  <a:t> -  </a:t>
                </a:r>
                <a:r>
                  <a:rPr lang="en-US" sz="1200" dirty="0">
                    <a:effectLst/>
                    <a:latin typeface="David" panose="020E0502060401010101" pitchFamily="34" charset="-79"/>
                    <a:ea typeface="Calibri" panose="020F0502020204030204" pitchFamily="34" charset="0"/>
                    <a:cs typeface="David" panose="020E0502060401010101" pitchFamily="34" charset="-79"/>
                  </a:rPr>
                  <a:t>The trimmed shift operator (non-circular) over vectors of size </a:t>
                </a:r>
                <a:r>
                  <a:rPr lang="en-US" sz="1200" i="1" dirty="0">
                    <a:effectLst/>
                    <a:latin typeface="David" panose="020E0502060401010101" pitchFamily="34" charset="-79"/>
                    <a:ea typeface="Calibri" panose="020F0502020204030204" pitchFamily="34" charset="0"/>
                    <a:cs typeface="David" panose="020E0502060401010101" pitchFamily="34" charset="-79"/>
                  </a:rPr>
                  <a:t>2n</a:t>
                </a:r>
                <a:r>
                  <a:rPr lang="en-US" sz="1200" dirty="0">
                    <a:effectLst/>
                    <a:latin typeface="David" panose="020E0502060401010101" pitchFamily="34" charset="-79"/>
                    <a:ea typeface="Calibri" panose="020F0502020204030204" pitchFamily="34" charset="0"/>
                    <a:cs typeface="David" panose="020E0502060401010101" pitchFamily="34" charset="-79"/>
                  </a:rPr>
                  <a:t>. Given any vector</a:t>
                </a:r>
                <a14:m>
                  <m:oMath xmlns:m="http://schemas.openxmlformats.org/officeDocument/2006/math">
                    <m:r>
                      <a:rPr lang="en-US" sz="1200">
                        <a:effectLst/>
                        <a:latin typeface="Cambria Math" panose="02040503050406030204" pitchFamily="18" charset="0"/>
                        <a:ea typeface="Calibri" panose="020F0502020204030204" pitchFamily="34" charset="0"/>
                        <a:cs typeface="David" panose="020E0502060401010101" pitchFamily="34" charset="-79"/>
                      </a:rPr>
                      <m:t> </m:t>
                    </m:r>
                    <m:r>
                      <a:rPr lang="en-US" sz="1200" i="1">
                        <a:effectLst/>
                        <a:latin typeface="Cambria Math" panose="02040503050406030204" pitchFamily="18" charset="0"/>
                        <a:ea typeface="Calibri" panose="020F0502020204030204" pitchFamily="34" charset="0"/>
                        <a:cs typeface="David" panose="020E0502060401010101" pitchFamily="34" charset="-79"/>
                      </a:rPr>
                      <m:t>𝑣</m:t>
                    </m:r>
                    <m:r>
                      <a:rPr lang="en-US" sz="1200">
                        <a:effectLst/>
                        <a:latin typeface="Cambria Math" panose="02040503050406030204" pitchFamily="18" charset="0"/>
                        <a:ea typeface="Calibri" panose="020F0502020204030204" pitchFamily="34" charset="0"/>
                        <a:cs typeface="David" panose="020E0502060401010101" pitchFamily="34" charset="-79"/>
                      </a:rPr>
                      <m:t>∈</m:t>
                    </m:r>
                    <m:sSup>
                      <m:sSupPr>
                        <m:ctrlPr>
                          <a:rPr lang="en-US" sz="1200" i="1">
                            <a:effectLst/>
                            <a:latin typeface="Cambria Math" panose="02040503050406030204" pitchFamily="18" charset="0"/>
                            <a:ea typeface="Calibri" panose="020F0502020204030204" pitchFamily="34" charset="0"/>
                            <a:cs typeface="David" panose="020E0502060401010101" pitchFamily="34" charset="-79"/>
                          </a:rPr>
                        </m:ctrlPr>
                      </m:sSupPr>
                      <m:e>
                        <m:r>
                          <a:rPr lang="en-US" sz="1200" i="1">
                            <a:effectLst/>
                            <a:latin typeface="Cambria Math" panose="02040503050406030204" pitchFamily="18" charset="0"/>
                            <a:ea typeface="Calibri" panose="020F0502020204030204" pitchFamily="34" charset="0"/>
                            <a:cs typeface="David" panose="020E0502060401010101" pitchFamily="34" charset="-79"/>
                          </a:rPr>
                          <m:t>ℛ</m:t>
                        </m:r>
                      </m:e>
                      <m:sup>
                        <m:r>
                          <a:rPr lang="en-US" sz="1200">
                            <a:effectLst/>
                            <a:latin typeface="Cambria Math" panose="02040503050406030204" pitchFamily="18" charset="0"/>
                            <a:ea typeface="Calibri" panose="020F0502020204030204" pitchFamily="34" charset="0"/>
                            <a:cs typeface="David" panose="020E0502060401010101" pitchFamily="34" charset="-79"/>
                          </a:rPr>
                          <m:t>2</m:t>
                        </m:r>
                        <m:r>
                          <a:rPr lang="en-US" sz="1200" i="1">
                            <a:effectLst/>
                            <a:latin typeface="Cambria Math" panose="02040503050406030204" pitchFamily="18" charset="0"/>
                            <a:ea typeface="Calibri" panose="020F0502020204030204" pitchFamily="34" charset="0"/>
                            <a:cs typeface="David" panose="020E0502060401010101" pitchFamily="34" charset="-79"/>
                          </a:rPr>
                          <m:t>𝑛</m:t>
                        </m:r>
                      </m:sup>
                    </m:sSup>
                  </m:oMath>
                </a14:m>
                <a:r>
                  <a:rPr lang="en-US" sz="1200" dirty="0">
                    <a:effectLst/>
                    <a:latin typeface="David" panose="020E0502060401010101" pitchFamily="34" charset="-79"/>
                    <a:ea typeface="Calibri" panose="020F0502020204030204" pitchFamily="34" charset="0"/>
                    <a:cs typeface="David" panose="020E0502060401010101" pitchFamily="34" charset="-79"/>
                  </a:rPr>
                  <a:t>, the result of  </a:t>
                </a:r>
                <a14:m>
                  <m:oMath xmlns:m="http://schemas.openxmlformats.org/officeDocument/2006/math">
                    <m:sSup>
                      <m:sSupPr>
                        <m:ctrlPr>
                          <a:rPr lang="en-US" sz="1200" i="1">
                            <a:effectLst/>
                            <a:latin typeface="Cambria Math" panose="02040503050406030204" pitchFamily="18" charset="0"/>
                            <a:ea typeface="Calibri" panose="020F0502020204030204" pitchFamily="34" charset="0"/>
                            <a:cs typeface="David" panose="020E0502060401010101" pitchFamily="34" charset="-79"/>
                          </a:rPr>
                        </m:ctrlPr>
                      </m:sSupPr>
                      <m:e>
                        <m:acc>
                          <m:accPr>
                            <m:chr m:val="̂"/>
                            <m:ctrlPr>
                              <a:rPr lang="en-US" sz="1200" i="1">
                                <a:effectLst/>
                                <a:latin typeface="Cambria Math" panose="02040503050406030204" pitchFamily="18" charset="0"/>
                                <a:ea typeface="Calibri" panose="020F0502020204030204" pitchFamily="34" charset="0"/>
                                <a:cs typeface="David" panose="020E0502060401010101" pitchFamily="34" charset="-79"/>
                              </a:rPr>
                            </m:ctrlPr>
                          </m:accPr>
                          <m:e>
                            <m:r>
                              <a:rPr lang="en-US" sz="1200" i="1">
                                <a:effectLst/>
                                <a:latin typeface="Cambria Math" panose="02040503050406030204" pitchFamily="18" charset="0"/>
                                <a:ea typeface="Calibri" panose="020F0502020204030204" pitchFamily="34" charset="0"/>
                                <a:cs typeface="David" panose="020E0502060401010101" pitchFamily="34" charset="-79"/>
                              </a:rPr>
                              <m:t>𝑠</m:t>
                            </m:r>
                          </m:e>
                        </m:acc>
                      </m:e>
                      <m:sup>
                        <m:r>
                          <a:rPr lang="en-US" sz="1200" i="1">
                            <a:effectLst/>
                            <a:latin typeface="Cambria Math" panose="02040503050406030204" pitchFamily="18" charset="0"/>
                            <a:ea typeface="Calibri" panose="020F0502020204030204" pitchFamily="34" charset="0"/>
                            <a:cs typeface="David" panose="020E0502060401010101" pitchFamily="34" charset="-79"/>
                          </a:rPr>
                          <m:t>𝑑</m:t>
                        </m:r>
                      </m:sup>
                    </m:sSup>
                    <m:r>
                      <a:rPr lang="en-US" sz="1200" i="1">
                        <a:effectLst/>
                        <a:latin typeface="Cambria Math" panose="02040503050406030204" pitchFamily="18" charset="0"/>
                        <a:ea typeface="Calibri" panose="020F0502020204030204" pitchFamily="34" charset="0"/>
                        <a:cs typeface="David" panose="020E0502060401010101" pitchFamily="34" charset="-79"/>
                      </a:rPr>
                      <m:t>𝑣</m:t>
                    </m:r>
                  </m:oMath>
                </a14:m>
                <a:r>
                  <a:rPr lang="en-US" sz="1200" dirty="0">
                    <a:effectLst/>
                    <a:latin typeface="David" panose="020E0502060401010101" pitchFamily="34" charset="-79"/>
                    <a:ea typeface="Calibri" panose="020F0502020204030204" pitchFamily="34" charset="0"/>
                    <a:cs typeface="David" panose="020E0502060401010101" pitchFamily="34" charset="-79"/>
                  </a:rPr>
                  <a:t> for any integer </a:t>
                </a:r>
                <a:r>
                  <a:rPr lang="en-US" sz="1200" i="1" dirty="0">
                    <a:effectLst/>
                    <a:latin typeface="David" panose="020E0502060401010101" pitchFamily="34" charset="-79"/>
                    <a:ea typeface="Calibri" panose="020F0502020204030204" pitchFamily="34" charset="0"/>
                    <a:cs typeface="David" panose="020E0502060401010101" pitchFamily="34" charset="-79"/>
                  </a:rPr>
                  <a:t>d </a:t>
                </a:r>
                <a:r>
                  <a:rPr lang="en-US" sz="1200" dirty="0">
                    <a:effectLst/>
                    <a:latin typeface="David" panose="020E0502060401010101" pitchFamily="34" charset="-79"/>
                    <a:ea typeface="Calibri" panose="020F0502020204030204" pitchFamily="34" charset="0"/>
                    <a:cs typeface="David" panose="020E0502060401010101" pitchFamily="34" charset="-79"/>
                  </a:rPr>
                  <a:t>is a vector</a:t>
                </a:r>
                <a14:m>
                  <m:oMath xmlns:m="http://schemas.openxmlformats.org/officeDocument/2006/math">
                    <m:r>
                      <a:rPr lang="en-US" sz="1200">
                        <a:effectLst/>
                        <a:latin typeface="Cambria Math" panose="02040503050406030204" pitchFamily="18" charset="0"/>
                        <a:ea typeface="Calibri" panose="020F0502020204030204" pitchFamily="34" charset="0"/>
                        <a:cs typeface="David" panose="020E0502060401010101" pitchFamily="34" charset="-79"/>
                      </a:rPr>
                      <m:t> </m:t>
                    </m:r>
                    <m:r>
                      <a:rPr lang="en-US" sz="1200" i="1">
                        <a:effectLst/>
                        <a:latin typeface="Cambria Math" panose="02040503050406030204" pitchFamily="18" charset="0"/>
                        <a:ea typeface="Calibri" panose="020F0502020204030204" pitchFamily="34" charset="0"/>
                        <a:cs typeface="David" panose="020E0502060401010101" pitchFamily="34" charset="-79"/>
                      </a:rPr>
                      <m:t>𝑤</m:t>
                    </m:r>
                    <m:r>
                      <a:rPr lang="en-US" sz="1200">
                        <a:effectLst/>
                        <a:latin typeface="Cambria Math" panose="02040503050406030204" pitchFamily="18" charset="0"/>
                        <a:ea typeface="Calibri" panose="020F0502020204030204" pitchFamily="34" charset="0"/>
                        <a:cs typeface="David" panose="020E0502060401010101" pitchFamily="34" charset="-79"/>
                      </a:rPr>
                      <m:t>∈</m:t>
                    </m:r>
                    <m:sSup>
                      <m:sSupPr>
                        <m:ctrlPr>
                          <a:rPr lang="en-US" sz="1200" i="1">
                            <a:effectLst/>
                            <a:latin typeface="Cambria Math" panose="02040503050406030204" pitchFamily="18" charset="0"/>
                            <a:ea typeface="Calibri" panose="020F0502020204030204" pitchFamily="34" charset="0"/>
                            <a:cs typeface="David" panose="020E0502060401010101" pitchFamily="34" charset="-79"/>
                          </a:rPr>
                        </m:ctrlPr>
                      </m:sSupPr>
                      <m:e>
                        <m:r>
                          <a:rPr lang="en-US" sz="1200" i="1">
                            <a:effectLst/>
                            <a:latin typeface="Cambria Math" panose="02040503050406030204" pitchFamily="18" charset="0"/>
                            <a:ea typeface="Calibri" panose="020F0502020204030204" pitchFamily="34" charset="0"/>
                            <a:cs typeface="David" panose="020E0502060401010101" pitchFamily="34" charset="-79"/>
                          </a:rPr>
                          <m:t>ℛ</m:t>
                        </m:r>
                      </m:e>
                      <m:sup>
                        <m:r>
                          <a:rPr lang="en-US" sz="1200">
                            <a:effectLst/>
                            <a:latin typeface="Cambria Math" panose="02040503050406030204" pitchFamily="18" charset="0"/>
                            <a:ea typeface="Calibri" panose="020F0502020204030204" pitchFamily="34" charset="0"/>
                            <a:cs typeface="David" panose="020E0502060401010101" pitchFamily="34" charset="-79"/>
                          </a:rPr>
                          <m:t>2</m:t>
                        </m:r>
                        <m:r>
                          <a:rPr lang="en-US" sz="1200" i="1">
                            <a:effectLst/>
                            <a:latin typeface="Cambria Math" panose="02040503050406030204" pitchFamily="18" charset="0"/>
                            <a:ea typeface="Calibri" panose="020F0502020204030204" pitchFamily="34" charset="0"/>
                            <a:cs typeface="David" panose="020E0502060401010101" pitchFamily="34" charset="-79"/>
                          </a:rPr>
                          <m:t>𝑛</m:t>
                        </m:r>
                      </m:sup>
                    </m:sSup>
                  </m:oMath>
                </a14:m>
                <a:r>
                  <a:rPr lang="en-US" sz="1200" dirty="0">
                    <a:effectLst/>
                    <a:latin typeface="David" panose="020E0502060401010101" pitchFamily="34" charset="-79"/>
                    <a:ea typeface="Calibri" panose="020F0502020204030204" pitchFamily="34" charset="0"/>
                    <a:cs typeface="David" panose="020E0502060401010101" pitchFamily="34" charset="-79"/>
                  </a:rPr>
                  <a:t>, where an </a:t>
                </a:r>
                <a:r>
                  <a:rPr lang="en-US" sz="1200" dirty="0" err="1">
                    <a:effectLst/>
                    <a:latin typeface="David" panose="020E0502060401010101" pitchFamily="34" charset="-79"/>
                    <a:ea typeface="Calibri" panose="020F0502020204030204" pitchFamily="34" charset="0"/>
                    <a:cs typeface="David" panose="020E0502060401010101" pitchFamily="34" charset="-79"/>
                  </a:rPr>
                  <a:t>i-th</a:t>
                </a:r>
                <a:r>
                  <a:rPr lang="en-US" sz="1200" dirty="0">
                    <a:effectLst/>
                    <a:latin typeface="David" panose="020E0502060401010101" pitchFamily="34" charset="-79"/>
                    <a:ea typeface="Calibri" panose="020F0502020204030204" pitchFamily="34" charset="0"/>
                    <a:cs typeface="David" panose="020E0502060401010101" pitchFamily="34" charset="-79"/>
                  </a:rPr>
                  <a:t> element in </a:t>
                </a:r>
                <a:r>
                  <a:rPr lang="en-US" sz="1200" i="1" dirty="0">
                    <a:effectLst/>
                    <a:latin typeface="David" panose="020E0502060401010101" pitchFamily="34" charset="-79"/>
                    <a:ea typeface="Calibri" panose="020F0502020204030204" pitchFamily="34" charset="0"/>
                    <a:cs typeface="David" panose="020E0502060401010101" pitchFamily="34" charset="-79"/>
                  </a:rPr>
                  <a:t>v</a:t>
                </a:r>
                <a:r>
                  <a:rPr lang="en-US" sz="1200" dirty="0">
                    <a:effectLst/>
                    <a:latin typeface="David" panose="020E0502060401010101" pitchFamily="34" charset="-79"/>
                    <a:ea typeface="Calibri" panose="020F0502020204030204" pitchFamily="34" charset="0"/>
                    <a:cs typeface="David" panose="020E0502060401010101" pitchFamily="34" charset="-79"/>
                  </a:rPr>
                  <a:t> is identical to the element at the position </a:t>
                </a:r>
                <a:r>
                  <a:rPr lang="en-US" sz="1200" i="1" dirty="0" err="1">
                    <a:effectLst/>
                    <a:latin typeface="David" panose="020E0502060401010101" pitchFamily="34" charset="-79"/>
                    <a:ea typeface="Calibri" panose="020F0502020204030204" pitchFamily="34" charset="0"/>
                    <a:cs typeface="David" panose="020E0502060401010101" pitchFamily="34" charset="-79"/>
                  </a:rPr>
                  <a:t>i+d</a:t>
                </a:r>
                <a:r>
                  <a:rPr lang="en-US" sz="1200" dirty="0">
                    <a:effectLst/>
                    <a:latin typeface="David" panose="020E0502060401010101" pitchFamily="34" charset="-79"/>
                    <a:ea typeface="Calibri" panose="020F0502020204030204" pitchFamily="34" charset="0"/>
                    <a:cs typeface="David" panose="020E0502060401010101" pitchFamily="34" charset="-79"/>
                  </a:rPr>
                  <a:t> in </a:t>
                </a:r>
                <a:r>
                  <a:rPr lang="en-US" sz="1200" i="1" dirty="0">
                    <a:effectLst/>
                    <a:latin typeface="David" panose="020E0502060401010101" pitchFamily="34" charset="-79"/>
                    <a:ea typeface="Calibri" panose="020F0502020204030204" pitchFamily="34" charset="0"/>
                    <a:cs typeface="David" panose="020E0502060401010101" pitchFamily="34" charset="-79"/>
                  </a:rPr>
                  <a:t>w</a:t>
                </a:r>
                <a:r>
                  <a:rPr lang="en-US" sz="1200" dirty="0">
                    <a:effectLst/>
                    <a:latin typeface="David" panose="020E0502060401010101" pitchFamily="34" charset="-79"/>
                    <a:ea typeface="Calibri" panose="020F0502020204030204" pitchFamily="34" charset="0"/>
                    <a:cs typeface="David" panose="020E0502060401010101" pitchFamily="34" charset="-79"/>
                  </a:rPr>
                  <a:t> or zero if the index </a:t>
                </a:r>
                <a:r>
                  <a:rPr lang="en-US" sz="1200" i="1" dirty="0" err="1">
                    <a:effectLst/>
                    <a:latin typeface="David" panose="020E0502060401010101" pitchFamily="34" charset="-79"/>
                    <a:ea typeface="Calibri" panose="020F0502020204030204" pitchFamily="34" charset="0"/>
                    <a:cs typeface="David" panose="020E0502060401010101" pitchFamily="34" charset="-79"/>
                  </a:rPr>
                  <a:t>i+d</a:t>
                </a:r>
                <a:r>
                  <a:rPr lang="en-US" sz="1200" dirty="0">
                    <a:effectLst/>
                    <a:latin typeface="David" panose="020E0502060401010101" pitchFamily="34" charset="-79"/>
                    <a:ea typeface="Calibri" panose="020F0502020204030204" pitchFamily="34" charset="0"/>
                    <a:cs typeface="David" panose="020E0502060401010101" pitchFamily="34" charset="-79"/>
                  </a:rPr>
                  <a:t> exceeds matrix dimensions. </a:t>
                </a:r>
              </a:p>
            </p:txBody>
          </p:sp>
        </mc:Choice>
        <mc:Fallback xmlns="">
          <p:sp>
            <p:nvSpPr>
              <p:cNvPr id="3" name="Rectangle 2">
                <a:extLst>
                  <a:ext uri="{FF2B5EF4-FFF2-40B4-BE49-F238E27FC236}">
                    <a16:creationId xmlns:a16="http://schemas.microsoft.com/office/drawing/2014/main" id="{80E21ACE-E0D5-4072-8F85-99D5B4B8D6B8}"/>
                  </a:ext>
                </a:extLst>
              </p:cNvPr>
              <p:cNvSpPr>
                <a:spLocks noRot="1" noChangeAspect="1" noMove="1" noResize="1" noEditPoints="1" noAdjustHandles="1" noChangeArrowheads="1" noChangeShapeType="1" noTextEdit="1"/>
              </p:cNvSpPr>
              <p:nvPr/>
            </p:nvSpPr>
            <p:spPr>
              <a:xfrm>
                <a:off x="1681683" y="3553597"/>
                <a:ext cx="9144000" cy="3133165"/>
              </a:xfrm>
              <a:prstGeom prst="rect">
                <a:avLst/>
              </a:prstGeom>
              <a:blipFill>
                <a:blip r:embed="rId4"/>
                <a:stretch>
                  <a:fillRect b="-389"/>
                </a:stretch>
              </a:blipFill>
            </p:spPr>
            <p:txBody>
              <a:bodyPr/>
              <a:lstStyle/>
              <a:p>
                <a:r>
                  <a:rPr lang="en-US">
                    <a:noFill/>
                  </a:rPr>
                  <a:t> </a:t>
                </a:r>
              </a:p>
            </p:txBody>
          </p:sp>
        </mc:Fallback>
      </mc:AlternateContent>
    </p:spTree>
    <p:extLst>
      <p:ext uri="{BB962C8B-B14F-4D97-AF65-F5344CB8AC3E}">
        <p14:creationId xmlns:p14="http://schemas.microsoft.com/office/powerpoint/2010/main" val="35651848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Content Placeholder 2">
            <a:extLst>
              <a:ext uri="{FF2B5EF4-FFF2-40B4-BE49-F238E27FC236}">
                <a16:creationId xmlns:a16="http://schemas.microsoft.com/office/drawing/2014/main" id="{19D6EC3D-1062-49DE-97EE-3B9AF0351185}"/>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3200" b="1" dirty="0">
                <a:solidFill>
                  <a:schemeClr val="tx1"/>
                </a:solidFill>
              </a:rPr>
              <a:t>SHAS Algorithm</a:t>
            </a:r>
            <a:endParaRPr lang="en-US" sz="3200" dirty="0">
              <a:solidFill>
                <a:schemeClr val="tx1"/>
              </a:solidFill>
            </a:endParaRPr>
          </a:p>
        </p:txBody>
      </p:sp>
      <p:sp>
        <p:nvSpPr>
          <p:cNvPr id="43" name="Content Placeholder 2">
            <a:extLst>
              <a:ext uri="{FF2B5EF4-FFF2-40B4-BE49-F238E27FC236}">
                <a16:creationId xmlns:a16="http://schemas.microsoft.com/office/drawing/2014/main" id="{2FB1CC7F-045B-4A9A-8E5D-F264120A4E8E}"/>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2400" b="1" dirty="0">
                <a:solidFill>
                  <a:schemeClr val="tx1"/>
                </a:solidFill>
              </a:rPr>
              <a:t>Background</a:t>
            </a:r>
            <a:endParaRPr lang="en-US" sz="2400" dirty="0">
              <a:solidFill>
                <a:schemeClr val="tx1"/>
              </a:solidFill>
            </a:endParaRPr>
          </a:p>
        </p:txBody>
      </p:sp>
      <p:grpSp>
        <p:nvGrpSpPr>
          <p:cNvPr id="44" name="Canvas 39947">
            <a:extLst>
              <a:ext uri="{FF2B5EF4-FFF2-40B4-BE49-F238E27FC236}">
                <a16:creationId xmlns:a16="http://schemas.microsoft.com/office/drawing/2014/main" id="{EDA155DE-C50B-4468-9ED0-8AFC039DBBBD}"/>
              </a:ext>
            </a:extLst>
          </p:cNvPr>
          <p:cNvGrpSpPr/>
          <p:nvPr/>
        </p:nvGrpSpPr>
        <p:grpSpPr>
          <a:xfrm>
            <a:off x="2917670" y="1849437"/>
            <a:ext cx="6762357" cy="2239087"/>
            <a:chOff x="0" y="0"/>
            <a:chExt cx="5852160" cy="1678893"/>
          </a:xfrm>
        </p:grpSpPr>
        <p:sp>
          <p:nvSpPr>
            <p:cNvPr id="45" name="Rectangle 44">
              <a:extLst>
                <a:ext uri="{FF2B5EF4-FFF2-40B4-BE49-F238E27FC236}">
                  <a16:creationId xmlns:a16="http://schemas.microsoft.com/office/drawing/2014/main" id="{B91D84DB-58C3-416B-8FFC-FA205C759613}"/>
                </a:ext>
              </a:extLst>
            </p:cNvPr>
            <p:cNvSpPr/>
            <p:nvPr/>
          </p:nvSpPr>
          <p:spPr>
            <a:xfrm>
              <a:off x="0" y="0"/>
              <a:ext cx="5852160" cy="1678305"/>
            </a:xfrm>
            <a:prstGeom prst="rect">
              <a:avLst/>
            </a:prstGeom>
            <a:noFill/>
            <a:ln>
              <a:noFill/>
            </a:ln>
          </p:spPr>
        </p:sp>
        <p:sp>
          <p:nvSpPr>
            <p:cNvPr id="46" name="AutoShape 16">
              <a:extLst>
                <a:ext uri="{FF2B5EF4-FFF2-40B4-BE49-F238E27FC236}">
                  <a16:creationId xmlns:a16="http://schemas.microsoft.com/office/drawing/2014/main" id="{6F3A74B7-501F-416D-959C-2E1A2D9E7088}"/>
                </a:ext>
              </a:extLst>
            </p:cNvPr>
            <p:cNvSpPr>
              <a:spLocks/>
            </p:cNvSpPr>
            <p:nvPr/>
          </p:nvSpPr>
          <p:spPr bwMode="auto">
            <a:xfrm rot="16200000">
              <a:off x="1297820" y="34106"/>
              <a:ext cx="269875" cy="672151"/>
            </a:xfrm>
            <a:prstGeom prst="rightBrace">
              <a:avLst>
                <a:gd name="adj1" fmla="val 17647"/>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sp>
          <p:nvSpPr>
            <p:cNvPr id="47" name="AutoShape 17">
              <a:extLst>
                <a:ext uri="{FF2B5EF4-FFF2-40B4-BE49-F238E27FC236}">
                  <a16:creationId xmlns:a16="http://schemas.microsoft.com/office/drawing/2014/main" id="{58CBF35C-D8B9-4737-91EA-458BD77DE3BE}"/>
                </a:ext>
              </a:extLst>
            </p:cNvPr>
            <p:cNvSpPr>
              <a:spLocks/>
            </p:cNvSpPr>
            <p:nvPr/>
          </p:nvSpPr>
          <p:spPr bwMode="auto">
            <a:xfrm rot="16200000">
              <a:off x="1969651" y="-277646"/>
              <a:ext cx="269875" cy="2015813"/>
            </a:xfrm>
            <a:prstGeom prst="rightBrace">
              <a:avLst>
                <a:gd name="adj1" fmla="val 17647"/>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sp>
          <p:nvSpPr>
            <p:cNvPr id="48" name="AutoShape 16">
              <a:extLst>
                <a:ext uri="{FF2B5EF4-FFF2-40B4-BE49-F238E27FC236}">
                  <a16:creationId xmlns:a16="http://schemas.microsoft.com/office/drawing/2014/main" id="{4255269B-DEF4-4F66-BF36-A873F2583E5B}"/>
                </a:ext>
              </a:extLst>
            </p:cNvPr>
            <p:cNvSpPr>
              <a:spLocks/>
            </p:cNvSpPr>
            <p:nvPr/>
          </p:nvSpPr>
          <p:spPr bwMode="auto">
            <a:xfrm rot="16200000">
              <a:off x="1215405" y="831233"/>
              <a:ext cx="269875" cy="507321"/>
            </a:xfrm>
            <a:prstGeom prst="rightBrace">
              <a:avLst>
                <a:gd name="adj1" fmla="val 17647"/>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sp>
          <p:nvSpPr>
            <p:cNvPr id="49" name="AutoShape 16">
              <a:extLst>
                <a:ext uri="{FF2B5EF4-FFF2-40B4-BE49-F238E27FC236}">
                  <a16:creationId xmlns:a16="http://schemas.microsoft.com/office/drawing/2014/main" id="{051F55B8-DD98-49BD-93D5-F210FDAF5282}"/>
                </a:ext>
              </a:extLst>
            </p:cNvPr>
            <p:cNvSpPr>
              <a:spLocks/>
            </p:cNvSpPr>
            <p:nvPr/>
          </p:nvSpPr>
          <p:spPr bwMode="auto">
            <a:xfrm rot="16200000">
              <a:off x="1969811" y="34266"/>
              <a:ext cx="269875" cy="671830"/>
            </a:xfrm>
            <a:prstGeom prst="rightBrace">
              <a:avLst>
                <a:gd name="adj1" fmla="val 17647"/>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sp>
          <p:nvSpPr>
            <p:cNvPr id="50" name="AutoShape 16">
              <a:extLst>
                <a:ext uri="{FF2B5EF4-FFF2-40B4-BE49-F238E27FC236}">
                  <a16:creationId xmlns:a16="http://schemas.microsoft.com/office/drawing/2014/main" id="{F17EF654-2058-4BB5-ACC7-4A632C5BC8A1}"/>
                </a:ext>
              </a:extLst>
            </p:cNvPr>
            <p:cNvSpPr>
              <a:spLocks/>
            </p:cNvSpPr>
            <p:nvPr/>
          </p:nvSpPr>
          <p:spPr bwMode="auto">
            <a:xfrm rot="16200000">
              <a:off x="2641642" y="34265"/>
              <a:ext cx="269875" cy="671830"/>
            </a:xfrm>
            <a:prstGeom prst="rightBrace">
              <a:avLst>
                <a:gd name="adj1" fmla="val 17647"/>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sp>
          <p:nvSpPr>
            <p:cNvPr id="51" name="AutoShape 16">
              <a:extLst>
                <a:ext uri="{FF2B5EF4-FFF2-40B4-BE49-F238E27FC236}">
                  <a16:creationId xmlns:a16="http://schemas.microsoft.com/office/drawing/2014/main" id="{0EA486D5-A687-43A7-8B3D-7DBEF75E9A31}"/>
                </a:ext>
              </a:extLst>
            </p:cNvPr>
            <p:cNvSpPr>
              <a:spLocks/>
            </p:cNvSpPr>
            <p:nvPr/>
          </p:nvSpPr>
          <p:spPr bwMode="auto">
            <a:xfrm rot="16200000">
              <a:off x="3313473" y="34265"/>
              <a:ext cx="269875" cy="671830"/>
            </a:xfrm>
            <a:prstGeom prst="rightBrace">
              <a:avLst>
                <a:gd name="adj1" fmla="val 17647"/>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sp>
          <p:nvSpPr>
            <p:cNvPr id="52" name="AutoShape 16">
              <a:extLst>
                <a:ext uri="{FF2B5EF4-FFF2-40B4-BE49-F238E27FC236}">
                  <a16:creationId xmlns:a16="http://schemas.microsoft.com/office/drawing/2014/main" id="{B0AC29AF-5383-4531-9314-3A63A1BCBD62}"/>
                </a:ext>
              </a:extLst>
            </p:cNvPr>
            <p:cNvSpPr>
              <a:spLocks/>
            </p:cNvSpPr>
            <p:nvPr/>
          </p:nvSpPr>
          <p:spPr bwMode="auto">
            <a:xfrm rot="16200000">
              <a:off x="3985304" y="34267"/>
              <a:ext cx="269875" cy="671830"/>
            </a:xfrm>
            <a:prstGeom prst="rightBrace">
              <a:avLst>
                <a:gd name="adj1" fmla="val 17647"/>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sp>
          <p:nvSpPr>
            <p:cNvPr id="53" name="AutoShape 16">
              <a:extLst>
                <a:ext uri="{FF2B5EF4-FFF2-40B4-BE49-F238E27FC236}">
                  <a16:creationId xmlns:a16="http://schemas.microsoft.com/office/drawing/2014/main" id="{2AD05712-0EFC-4CA9-8CDD-149AEF9DDFB3}"/>
                </a:ext>
              </a:extLst>
            </p:cNvPr>
            <p:cNvSpPr>
              <a:spLocks/>
            </p:cNvSpPr>
            <p:nvPr/>
          </p:nvSpPr>
          <p:spPr bwMode="auto">
            <a:xfrm rot="16200000">
              <a:off x="4657135" y="34265"/>
              <a:ext cx="269875" cy="671830"/>
            </a:xfrm>
            <a:prstGeom prst="rightBrace">
              <a:avLst>
                <a:gd name="adj1" fmla="val 17647"/>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sp>
          <p:nvSpPr>
            <p:cNvPr id="54" name="AutoShape 17">
              <a:extLst>
                <a:ext uri="{FF2B5EF4-FFF2-40B4-BE49-F238E27FC236}">
                  <a16:creationId xmlns:a16="http://schemas.microsoft.com/office/drawing/2014/main" id="{A4B8BDF2-D089-4446-909D-A5E605854BCF}"/>
                </a:ext>
              </a:extLst>
            </p:cNvPr>
            <p:cNvSpPr>
              <a:spLocks/>
            </p:cNvSpPr>
            <p:nvPr/>
          </p:nvSpPr>
          <p:spPr bwMode="auto">
            <a:xfrm rot="16200000">
              <a:off x="3985308" y="-277485"/>
              <a:ext cx="269875" cy="2015490"/>
            </a:xfrm>
            <a:prstGeom prst="rightBrace">
              <a:avLst>
                <a:gd name="adj1" fmla="val 17647"/>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sp>
          <p:nvSpPr>
            <p:cNvPr id="55" name="AutoShape 16">
              <a:extLst>
                <a:ext uri="{FF2B5EF4-FFF2-40B4-BE49-F238E27FC236}">
                  <a16:creationId xmlns:a16="http://schemas.microsoft.com/office/drawing/2014/main" id="{DF73C83D-8E98-472D-8FD0-2A9121832795}"/>
                </a:ext>
              </a:extLst>
            </p:cNvPr>
            <p:cNvSpPr>
              <a:spLocks/>
            </p:cNvSpPr>
            <p:nvPr/>
          </p:nvSpPr>
          <p:spPr bwMode="auto">
            <a:xfrm rot="16200000">
              <a:off x="1722431" y="831529"/>
              <a:ext cx="269875" cy="506730"/>
            </a:xfrm>
            <a:prstGeom prst="rightBrace">
              <a:avLst>
                <a:gd name="adj1" fmla="val 17647"/>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sp>
          <p:nvSpPr>
            <p:cNvPr id="56" name="AutoShape 16">
              <a:extLst>
                <a:ext uri="{FF2B5EF4-FFF2-40B4-BE49-F238E27FC236}">
                  <a16:creationId xmlns:a16="http://schemas.microsoft.com/office/drawing/2014/main" id="{1DC02D2F-34CE-4D36-8775-601B3CE9C2D3}"/>
                </a:ext>
              </a:extLst>
            </p:cNvPr>
            <p:cNvSpPr>
              <a:spLocks/>
            </p:cNvSpPr>
            <p:nvPr/>
          </p:nvSpPr>
          <p:spPr bwMode="auto">
            <a:xfrm rot="16200000">
              <a:off x="2229162" y="831528"/>
              <a:ext cx="269875" cy="506730"/>
            </a:xfrm>
            <a:prstGeom prst="rightBrace">
              <a:avLst>
                <a:gd name="adj1" fmla="val 17647"/>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sp>
          <p:nvSpPr>
            <p:cNvPr id="57" name="AutoShape 16">
              <a:extLst>
                <a:ext uri="{FF2B5EF4-FFF2-40B4-BE49-F238E27FC236}">
                  <a16:creationId xmlns:a16="http://schemas.microsoft.com/office/drawing/2014/main" id="{2ACE3FE0-B9CC-4C28-AE47-24374B6A0491}"/>
                </a:ext>
              </a:extLst>
            </p:cNvPr>
            <p:cNvSpPr>
              <a:spLocks/>
            </p:cNvSpPr>
            <p:nvPr/>
          </p:nvSpPr>
          <p:spPr bwMode="auto">
            <a:xfrm rot="16200000">
              <a:off x="2735893" y="831528"/>
              <a:ext cx="269875" cy="506730"/>
            </a:xfrm>
            <a:prstGeom prst="rightBrace">
              <a:avLst>
                <a:gd name="adj1" fmla="val 17647"/>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sp>
          <p:nvSpPr>
            <p:cNvPr id="58" name="AutoShape 16">
              <a:extLst>
                <a:ext uri="{FF2B5EF4-FFF2-40B4-BE49-F238E27FC236}">
                  <a16:creationId xmlns:a16="http://schemas.microsoft.com/office/drawing/2014/main" id="{711AFF93-4B57-49A5-8F8E-FA4CD230AE29}"/>
                </a:ext>
              </a:extLst>
            </p:cNvPr>
            <p:cNvSpPr>
              <a:spLocks/>
            </p:cNvSpPr>
            <p:nvPr/>
          </p:nvSpPr>
          <p:spPr bwMode="auto">
            <a:xfrm rot="16200000">
              <a:off x="3242624" y="831528"/>
              <a:ext cx="269875" cy="506730"/>
            </a:xfrm>
            <a:prstGeom prst="rightBrace">
              <a:avLst>
                <a:gd name="adj1" fmla="val 17647"/>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sp>
          <p:nvSpPr>
            <p:cNvPr id="59" name="AutoShape 16">
              <a:extLst>
                <a:ext uri="{FF2B5EF4-FFF2-40B4-BE49-F238E27FC236}">
                  <a16:creationId xmlns:a16="http://schemas.microsoft.com/office/drawing/2014/main" id="{754230A5-AF20-4E28-8907-43ABC5FF1BC1}"/>
                </a:ext>
              </a:extLst>
            </p:cNvPr>
            <p:cNvSpPr>
              <a:spLocks/>
            </p:cNvSpPr>
            <p:nvPr/>
          </p:nvSpPr>
          <p:spPr bwMode="auto">
            <a:xfrm rot="16200000">
              <a:off x="3749355" y="831528"/>
              <a:ext cx="269875" cy="506730"/>
            </a:xfrm>
            <a:prstGeom prst="rightBrace">
              <a:avLst>
                <a:gd name="adj1" fmla="val 17647"/>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sp>
          <p:nvSpPr>
            <p:cNvPr id="60" name="AutoShape 16">
              <a:extLst>
                <a:ext uri="{FF2B5EF4-FFF2-40B4-BE49-F238E27FC236}">
                  <a16:creationId xmlns:a16="http://schemas.microsoft.com/office/drawing/2014/main" id="{AED60C0C-78EE-43C3-BAA2-292F81BC1E23}"/>
                </a:ext>
              </a:extLst>
            </p:cNvPr>
            <p:cNvSpPr>
              <a:spLocks/>
            </p:cNvSpPr>
            <p:nvPr/>
          </p:nvSpPr>
          <p:spPr bwMode="auto">
            <a:xfrm rot="16200000">
              <a:off x="4256086" y="831530"/>
              <a:ext cx="269875" cy="506730"/>
            </a:xfrm>
            <a:prstGeom prst="rightBrace">
              <a:avLst>
                <a:gd name="adj1" fmla="val 17647"/>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sp>
          <p:nvSpPr>
            <p:cNvPr id="61" name="AutoShape 16">
              <a:extLst>
                <a:ext uri="{FF2B5EF4-FFF2-40B4-BE49-F238E27FC236}">
                  <a16:creationId xmlns:a16="http://schemas.microsoft.com/office/drawing/2014/main" id="{B7CD9639-37C3-4CA6-8601-E8BC686E5739}"/>
                </a:ext>
              </a:extLst>
            </p:cNvPr>
            <p:cNvSpPr>
              <a:spLocks/>
            </p:cNvSpPr>
            <p:nvPr/>
          </p:nvSpPr>
          <p:spPr bwMode="auto">
            <a:xfrm rot="16200000">
              <a:off x="4762817" y="831528"/>
              <a:ext cx="269875" cy="506730"/>
            </a:xfrm>
            <a:prstGeom prst="rightBrace">
              <a:avLst>
                <a:gd name="adj1" fmla="val 17647"/>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cxnSp>
          <p:nvCxnSpPr>
            <p:cNvPr id="62" name="Straight Connector 61">
              <a:extLst>
                <a:ext uri="{FF2B5EF4-FFF2-40B4-BE49-F238E27FC236}">
                  <a16:creationId xmlns:a16="http://schemas.microsoft.com/office/drawing/2014/main" id="{DB966D2A-CDC1-4022-B3A6-193133089B92}"/>
                </a:ext>
              </a:extLst>
            </p:cNvPr>
            <p:cNvCxnSpPr/>
            <p:nvPr/>
          </p:nvCxnSpPr>
          <p:spPr>
            <a:xfrm>
              <a:off x="1096682" y="1531620"/>
              <a:ext cx="4031306" cy="0"/>
            </a:xfrm>
            <a:prstGeom prst="line">
              <a:avLst/>
            </a:prstGeom>
          </p:spPr>
          <p:style>
            <a:lnRef idx="1">
              <a:schemeClr val="dk1"/>
            </a:lnRef>
            <a:fillRef idx="0">
              <a:schemeClr val="dk1"/>
            </a:fillRef>
            <a:effectRef idx="0">
              <a:schemeClr val="dk1"/>
            </a:effectRef>
            <a:fontRef idx="minor">
              <a:schemeClr val="tx1"/>
            </a:fontRef>
          </p:style>
        </p:cxnSp>
        <p:cxnSp>
          <p:nvCxnSpPr>
            <p:cNvPr id="63" name="Straight Connector 62">
              <a:extLst>
                <a:ext uri="{FF2B5EF4-FFF2-40B4-BE49-F238E27FC236}">
                  <a16:creationId xmlns:a16="http://schemas.microsoft.com/office/drawing/2014/main" id="{3CCD31BE-109D-4DC8-B686-773A58FBF360}"/>
                </a:ext>
              </a:extLst>
            </p:cNvPr>
            <p:cNvCxnSpPr/>
            <p:nvPr/>
          </p:nvCxnSpPr>
          <p:spPr>
            <a:xfrm>
              <a:off x="1096682" y="1432560"/>
              <a:ext cx="0" cy="182880"/>
            </a:xfrm>
            <a:prstGeom prst="line">
              <a:avLst/>
            </a:prstGeom>
          </p:spPr>
          <p:style>
            <a:lnRef idx="1">
              <a:schemeClr val="dk1"/>
            </a:lnRef>
            <a:fillRef idx="0">
              <a:schemeClr val="dk1"/>
            </a:fillRef>
            <a:effectRef idx="0">
              <a:schemeClr val="dk1"/>
            </a:effectRef>
            <a:fontRef idx="minor">
              <a:schemeClr val="tx1"/>
            </a:fontRef>
          </p:style>
        </p:cxnSp>
        <p:cxnSp>
          <p:nvCxnSpPr>
            <p:cNvPr id="64" name="Straight Connector 63">
              <a:extLst>
                <a:ext uri="{FF2B5EF4-FFF2-40B4-BE49-F238E27FC236}">
                  <a16:creationId xmlns:a16="http://schemas.microsoft.com/office/drawing/2014/main" id="{5670E392-FC37-4229-BF14-9E454BE899EE}"/>
                </a:ext>
              </a:extLst>
            </p:cNvPr>
            <p:cNvCxnSpPr/>
            <p:nvPr/>
          </p:nvCxnSpPr>
          <p:spPr>
            <a:xfrm>
              <a:off x="1604003" y="1348740"/>
              <a:ext cx="0" cy="248580"/>
            </a:xfrm>
            <a:prstGeom prst="line">
              <a:avLst/>
            </a:prstGeom>
          </p:spPr>
          <p:style>
            <a:lnRef idx="1">
              <a:schemeClr val="dk1"/>
            </a:lnRef>
            <a:fillRef idx="0">
              <a:schemeClr val="dk1"/>
            </a:fillRef>
            <a:effectRef idx="0">
              <a:schemeClr val="dk1"/>
            </a:effectRef>
            <a:fontRef idx="minor">
              <a:schemeClr val="tx1"/>
            </a:fontRef>
          </p:style>
        </p:cxnSp>
        <p:cxnSp>
          <p:nvCxnSpPr>
            <p:cNvPr id="65" name="Straight Connector 64">
              <a:extLst>
                <a:ext uri="{FF2B5EF4-FFF2-40B4-BE49-F238E27FC236}">
                  <a16:creationId xmlns:a16="http://schemas.microsoft.com/office/drawing/2014/main" id="{F259D98C-B55D-4C0C-9DF9-1BBE7717C673}"/>
                </a:ext>
              </a:extLst>
            </p:cNvPr>
            <p:cNvCxnSpPr/>
            <p:nvPr/>
          </p:nvCxnSpPr>
          <p:spPr>
            <a:xfrm>
              <a:off x="1785003" y="1432560"/>
              <a:ext cx="0" cy="182880"/>
            </a:xfrm>
            <a:prstGeom prst="line">
              <a:avLst/>
            </a:prstGeom>
          </p:spPr>
          <p:style>
            <a:lnRef idx="1">
              <a:schemeClr val="dk1"/>
            </a:lnRef>
            <a:fillRef idx="0">
              <a:schemeClr val="dk1"/>
            </a:fillRef>
            <a:effectRef idx="0">
              <a:schemeClr val="dk1"/>
            </a:effectRef>
            <a:fontRef idx="minor">
              <a:schemeClr val="tx1"/>
            </a:fontRef>
          </p:style>
        </p:cxnSp>
        <p:cxnSp>
          <p:nvCxnSpPr>
            <p:cNvPr id="66" name="Straight Connector 65">
              <a:extLst>
                <a:ext uri="{FF2B5EF4-FFF2-40B4-BE49-F238E27FC236}">
                  <a16:creationId xmlns:a16="http://schemas.microsoft.com/office/drawing/2014/main" id="{7E2AF4E0-CE2F-47D4-AECE-6ED339D2B898}"/>
                </a:ext>
              </a:extLst>
            </p:cNvPr>
            <p:cNvCxnSpPr/>
            <p:nvPr/>
          </p:nvCxnSpPr>
          <p:spPr>
            <a:xfrm>
              <a:off x="2110734" y="1327740"/>
              <a:ext cx="0" cy="248580"/>
            </a:xfrm>
            <a:prstGeom prst="line">
              <a:avLst/>
            </a:prstGeom>
          </p:spPr>
          <p:style>
            <a:lnRef idx="1">
              <a:schemeClr val="dk1"/>
            </a:lnRef>
            <a:fillRef idx="0">
              <a:schemeClr val="dk1"/>
            </a:fillRef>
            <a:effectRef idx="0">
              <a:schemeClr val="dk1"/>
            </a:effectRef>
            <a:fontRef idx="minor">
              <a:schemeClr val="tx1"/>
            </a:fontRef>
          </p:style>
        </p:cxnSp>
        <p:cxnSp>
          <p:nvCxnSpPr>
            <p:cNvPr id="67" name="Straight Connector 66">
              <a:extLst>
                <a:ext uri="{FF2B5EF4-FFF2-40B4-BE49-F238E27FC236}">
                  <a16:creationId xmlns:a16="http://schemas.microsoft.com/office/drawing/2014/main" id="{EC5D8F33-1869-41F7-B0F3-BE58A6374D57}"/>
                </a:ext>
              </a:extLst>
            </p:cNvPr>
            <p:cNvCxnSpPr/>
            <p:nvPr/>
          </p:nvCxnSpPr>
          <p:spPr>
            <a:xfrm>
              <a:off x="2437450" y="1426800"/>
              <a:ext cx="0" cy="182880"/>
            </a:xfrm>
            <a:prstGeom prst="line">
              <a:avLst/>
            </a:prstGeom>
          </p:spPr>
          <p:style>
            <a:lnRef idx="1">
              <a:schemeClr val="dk1"/>
            </a:lnRef>
            <a:fillRef idx="0">
              <a:schemeClr val="dk1"/>
            </a:fillRef>
            <a:effectRef idx="0">
              <a:schemeClr val="dk1"/>
            </a:effectRef>
            <a:fontRef idx="minor">
              <a:schemeClr val="tx1"/>
            </a:fontRef>
          </p:style>
        </p:cxnSp>
        <p:cxnSp>
          <p:nvCxnSpPr>
            <p:cNvPr id="68" name="Straight Connector 67">
              <a:extLst>
                <a:ext uri="{FF2B5EF4-FFF2-40B4-BE49-F238E27FC236}">
                  <a16:creationId xmlns:a16="http://schemas.microsoft.com/office/drawing/2014/main" id="{2E1B2CFA-1368-4BF8-9F65-33C2BD4F538B}"/>
                </a:ext>
              </a:extLst>
            </p:cNvPr>
            <p:cNvCxnSpPr/>
            <p:nvPr/>
          </p:nvCxnSpPr>
          <p:spPr>
            <a:xfrm>
              <a:off x="2617465" y="1349035"/>
              <a:ext cx="0" cy="248285"/>
            </a:xfrm>
            <a:prstGeom prst="line">
              <a:avLst/>
            </a:prstGeom>
          </p:spPr>
          <p:style>
            <a:lnRef idx="1">
              <a:schemeClr val="dk1"/>
            </a:lnRef>
            <a:fillRef idx="0">
              <a:schemeClr val="dk1"/>
            </a:fillRef>
            <a:effectRef idx="0">
              <a:schemeClr val="dk1"/>
            </a:effectRef>
            <a:fontRef idx="minor">
              <a:schemeClr val="tx1"/>
            </a:fontRef>
          </p:style>
        </p:cxnSp>
        <p:cxnSp>
          <p:nvCxnSpPr>
            <p:cNvPr id="69" name="Straight Connector 68">
              <a:extLst>
                <a:ext uri="{FF2B5EF4-FFF2-40B4-BE49-F238E27FC236}">
                  <a16:creationId xmlns:a16="http://schemas.microsoft.com/office/drawing/2014/main" id="{A674DB95-F9F9-44FE-9327-79831AC0CB12}"/>
                </a:ext>
              </a:extLst>
            </p:cNvPr>
            <p:cNvCxnSpPr/>
            <p:nvPr/>
          </p:nvCxnSpPr>
          <p:spPr>
            <a:xfrm>
              <a:off x="3112495" y="1432560"/>
              <a:ext cx="0" cy="182880"/>
            </a:xfrm>
            <a:prstGeom prst="line">
              <a:avLst/>
            </a:prstGeom>
          </p:spPr>
          <p:style>
            <a:lnRef idx="1">
              <a:schemeClr val="dk1"/>
            </a:lnRef>
            <a:fillRef idx="0">
              <a:schemeClr val="dk1"/>
            </a:fillRef>
            <a:effectRef idx="0">
              <a:schemeClr val="dk1"/>
            </a:effectRef>
            <a:fontRef idx="minor">
              <a:schemeClr val="tx1"/>
            </a:fontRef>
          </p:style>
        </p:cxnSp>
        <p:cxnSp>
          <p:nvCxnSpPr>
            <p:cNvPr id="70" name="Straight Connector 69">
              <a:extLst>
                <a:ext uri="{FF2B5EF4-FFF2-40B4-BE49-F238E27FC236}">
                  <a16:creationId xmlns:a16="http://schemas.microsoft.com/office/drawing/2014/main" id="{3604FBD9-58F2-4179-8636-D438755F4154}"/>
                </a:ext>
              </a:extLst>
            </p:cNvPr>
            <p:cNvCxnSpPr/>
            <p:nvPr/>
          </p:nvCxnSpPr>
          <p:spPr>
            <a:xfrm>
              <a:off x="3630927" y="1361395"/>
              <a:ext cx="0" cy="248285"/>
            </a:xfrm>
            <a:prstGeom prst="line">
              <a:avLst/>
            </a:prstGeom>
          </p:spPr>
          <p:style>
            <a:lnRef idx="1">
              <a:schemeClr val="dk1"/>
            </a:lnRef>
            <a:fillRef idx="0">
              <a:schemeClr val="dk1"/>
            </a:fillRef>
            <a:effectRef idx="0">
              <a:schemeClr val="dk1"/>
            </a:effectRef>
            <a:fontRef idx="minor">
              <a:schemeClr val="tx1"/>
            </a:fontRef>
          </p:style>
        </p:cxnSp>
        <p:cxnSp>
          <p:nvCxnSpPr>
            <p:cNvPr id="71" name="Straight Connector 70">
              <a:extLst>
                <a:ext uri="{FF2B5EF4-FFF2-40B4-BE49-F238E27FC236}">
                  <a16:creationId xmlns:a16="http://schemas.microsoft.com/office/drawing/2014/main" id="{EE3ED9BD-9D7A-45C4-93C8-C572FE20465E}"/>
                </a:ext>
              </a:extLst>
            </p:cNvPr>
            <p:cNvCxnSpPr/>
            <p:nvPr/>
          </p:nvCxnSpPr>
          <p:spPr>
            <a:xfrm>
              <a:off x="3800496" y="1429680"/>
              <a:ext cx="0" cy="182880"/>
            </a:xfrm>
            <a:prstGeom prst="line">
              <a:avLst/>
            </a:prstGeom>
          </p:spPr>
          <p:style>
            <a:lnRef idx="1">
              <a:schemeClr val="dk1"/>
            </a:lnRef>
            <a:fillRef idx="0">
              <a:schemeClr val="dk1"/>
            </a:fillRef>
            <a:effectRef idx="0">
              <a:schemeClr val="dk1"/>
            </a:effectRef>
            <a:fontRef idx="minor">
              <a:schemeClr val="tx1"/>
            </a:fontRef>
          </p:style>
        </p:cxnSp>
        <p:cxnSp>
          <p:nvCxnSpPr>
            <p:cNvPr id="72" name="Straight Connector 71">
              <a:extLst>
                <a:ext uri="{FF2B5EF4-FFF2-40B4-BE49-F238E27FC236}">
                  <a16:creationId xmlns:a16="http://schemas.microsoft.com/office/drawing/2014/main" id="{50C5C532-001A-44A8-89AC-829B449D8949}"/>
                </a:ext>
              </a:extLst>
            </p:cNvPr>
            <p:cNvCxnSpPr/>
            <p:nvPr/>
          </p:nvCxnSpPr>
          <p:spPr>
            <a:xfrm>
              <a:off x="4137658" y="1367155"/>
              <a:ext cx="0" cy="248285"/>
            </a:xfrm>
            <a:prstGeom prst="line">
              <a:avLst/>
            </a:prstGeom>
          </p:spPr>
          <p:style>
            <a:lnRef idx="1">
              <a:schemeClr val="dk1"/>
            </a:lnRef>
            <a:fillRef idx="0">
              <a:schemeClr val="dk1"/>
            </a:fillRef>
            <a:effectRef idx="0">
              <a:schemeClr val="dk1"/>
            </a:effectRef>
            <a:fontRef idx="minor">
              <a:schemeClr val="tx1"/>
            </a:fontRef>
          </p:style>
        </p:cxnSp>
        <p:cxnSp>
          <p:nvCxnSpPr>
            <p:cNvPr id="73" name="Straight Connector 72">
              <a:extLst>
                <a:ext uri="{FF2B5EF4-FFF2-40B4-BE49-F238E27FC236}">
                  <a16:creationId xmlns:a16="http://schemas.microsoft.com/office/drawing/2014/main" id="{F1E50352-3322-49AB-8A0B-4328BB3CCAC6}"/>
                </a:ext>
              </a:extLst>
            </p:cNvPr>
            <p:cNvCxnSpPr/>
            <p:nvPr/>
          </p:nvCxnSpPr>
          <p:spPr>
            <a:xfrm>
              <a:off x="4456157" y="1426505"/>
              <a:ext cx="0" cy="182880"/>
            </a:xfrm>
            <a:prstGeom prst="line">
              <a:avLst/>
            </a:prstGeom>
          </p:spPr>
          <p:style>
            <a:lnRef idx="1">
              <a:schemeClr val="dk1"/>
            </a:lnRef>
            <a:fillRef idx="0">
              <a:schemeClr val="dk1"/>
            </a:fillRef>
            <a:effectRef idx="0">
              <a:schemeClr val="dk1"/>
            </a:effectRef>
            <a:fontRef idx="minor">
              <a:schemeClr val="tx1"/>
            </a:fontRef>
          </p:style>
        </p:cxnSp>
        <p:cxnSp>
          <p:nvCxnSpPr>
            <p:cNvPr id="74" name="Straight Connector 73">
              <a:extLst>
                <a:ext uri="{FF2B5EF4-FFF2-40B4-BE49-F238E27FC236}">
                  <a16:creationId xmlns:a16="http://schemas.microsoft.com/office/drawing/2014/main" id="{0A886AF0-4BEC-4D6E-98A9-0F3F444DBAA8}"/>
                </a:ext>
              </a:extLst>
            </p:cNvPr>
            <p:cNvCxnSpPr/>
            <p:nvPr/>
          </p:nvCxnSpPr>
          <p:spPr>
            <a:xfrm>
              <a:off x="4644389" y="1371895"/>
              <a:ext cx="0" cy="248285"/>
            </a:xfrm>
            <a:prstGeom prst="line">
              <a:avLst/>
            </a:prstGeom>
          </p:spPr>
          <p:style>
            <a:lnRef idx="1">
              <a:schemeClr val="dk1"/>
            </a:lnRef>
            <a:fillRef idx="0">
              <a:schemeClr val="dk1"/>
            </a:fillRef>
            <a:effectRef idx="0">
              <a:schemeClr val="dk1"/>
            </a:effectRef>
            <a:fontRef idx="minor">
              <a:schemeClr val="tx1"/>
            </a:fontRef>
          </p:style>
        </p:cxnSp>
        <p:cxnSp>
          <p:nvCxnSpPr>
            <p:cNvPr id="75" name="Straight Connector 74">
              <a:extLst>
                <a:ext uri="{FF2B5EF4-FFF2-40B4-BE49-F238E27FC236}">
                  <a16:creationId xmlns:a16="http://schemas.microsoft.com/office/drawing/2014/main" id="{16855CC8-AB85-4FD3-95D2-2860502B365A}"/>
                </a:ext>
              </a:extLst>
            </p:cNvPr>
            <p:cNvCxnSpPr/>
            <p:nvPr/>
          </p:nvCxnSpPr>
          <p:spPr>
            <a:xfrm>
              <a:off x="5127988" y="1423330"/>
              <a:ext cx="0" cy="182880"/>
            </a:xfrm>
            <a:prstGeom prst="line">
              <a:avLst/>
            </a:prstGeom>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76" name="Text Box 2">
                  <a:extLst>
                    <a:ext uri="{FF2B5EF4-FFF2-40B4-BE49-F238E27FC236}">
                      <a16:creationId xmlns:a16="http://schemas.microsoft.com/office/drawing/2014/main" id="{F95863FD-EF3B-4178-B6CF-6A617BA3A0E1}"/>
                    </a:ext>
                  </a:extLst>
                </p:cNvPr>
                <p:cNvSpPr txBox="1">
                  <a:spLocks noChangeArrowheads="1"/>
                </p:cNvSpPr>
                <p:nvPr/>
              </p:nvSpPr>
              <p:spPr bwMode="auto">
                <a:xfrm>
                  <a:off x="395642" y="200318"/>
                  <a:ext cx="701040" cy="304800"/>
                </a:xfrm>
                <a:prstGeom prst="rect">
                  <a:avLst/>
                </a:prstGeom>
                <a:solidFill>
                  <a:srgbClr val="FFFFFF"/>
                </a:solidFill>
                <a:ln w="9525">
                  <a:noFill/>
                  <a:miter lim="800000"/>
                  <a:headEnd/>
                  <a:tailEnd/>
                </a:ln>
              </p:spPr>
              <p:txBody>
                <a:bodyPr rot="0" vert="horz" wrap="square" lIns="91440" tIns="45720" rIns="91440" bIns="45720" anchor="t" anchorCtr="0">
                  <a:noAutofit/>
                </a:bodyPr>
                <a:lstStyle/>
                <a:p>
                  <a:pPr algn="just">
                    <a:lnSpc>
                      <a:spcPct val="150000"/>
                    </a:lnSpc>
                    <a:spcAft>
                      <a:spcPts val="0"/>
                    </a:spcAft>
                  </a:pPr>
                  <a14:m>
                    <m:oMathPara xmlns:m="http://schemas.openxmlformats.org/officeDocument/2006/math">
                      <m:oMathParaPr>
                        <m:jc m:val="centerGroup"/>
                      </m:oMathParaPr>
                      <m:oMath xmlns:m="http://schemas.openxmlformats.org/officeDocument/2006/math">
                        <m:r>
                          <a:rPr lang="en-US" sz="900" b="1" i="1">
                            <a:effectLst/>
                            <a:latin typeface="Cambria Math" panose="02040503050406030204" pitchFamily="18" charset="0"/>
                            <a:ea typeface="Times New Roman" panose="02020603050405020304" pitchFamily="18" charset="0"/>
                            <a:cs typeface="David" panose="020E0502060401010101" pitchFamily="34" charset="-79"/>
                          </a:rPr>
                          <m:t>∆</m:t>
                        </m:r>
                        <m:r>
                          <a:rPr lang="en-US" sz="900" b="1" i="1">
                            <a:effectLst/>
                            <a:latin typeface="Cambria Math" panose="02040503050406030204" pitchFamily="18" charset="0"/>
                            <a:ea typeface="Times New Roman" panose="02020603050405020304" pitchFamily="18" charset="0"/>
                            <a:cs typeface="David" panose="020E0502060401010101" pitchFamily="34" charset="-79"/>
                          </a:rPr>
                          <m:t>𝒛</m:t>
                        </m:r>
                        <m:r>
                          <a:rPr lang="en-US" sz="900" b="1" i="1">
                            <a:effectLst/>
                            <a:latin typeface="Cambria Math" panose="02040503050406030204" pitchFamily="18" charset="0"/>
                            <a:ea typeface="Times New Roman" panose="02020603050405020304" pitchFamily="18" charset="0"/>
                            <a:cs typeface="David" panose="020E0502060401010101" pitchFamily="34" charset="-79"/>
                          </a:rPr>
                          <m:t>=</m:t>
                        </m:r>
                        <m:f>
                          <m:fPr>
                            <m:type m:val="skw"/>
                            <m:ctrlPr>
                              <a:rPr lang="en-US" sz="900" b="1" i="1">
                                <a:effectLst/>
                                <a:latin typeface="Cambria Math" panose="02040503050406030204" pitchFamily="18" charset="0"/>
                                <a:ea typeface="Times New Roman" panose="02020603050405020304" pitchFamily="18" charset="0"/>
                                <a:cs typeface="David" panose="020E0502060401010101" pitchFamily="34" charset="-79"/>
                              </a:rPr>
                            </m:ctrlPr>
                          </m:fPr>
                          <m:num>
                            <m:r>
                              <a:rPr lang="en-US" sz="900" b="1" i="1">
                                <a:effectLst/>
                                <a:latin typeface="Cambria Math" panose="02040503050406030204" pitchFamily="18" charset="0"/>
                                <a:ea typeface="Times New Roman" panose="02020603050405020304" pitchFamily="18" charset="0"/>
                                <a:cs typeface="David" panose="020E0502060401010101" pitchFamily="34" charset="-79"/>
                              </a:rPr>
                              <m:t>𝟏</m:t>
                            </m:r>
                          </m:num>
                          <m:den>
                            <m:r>
                              <a:rPr lang="en-US" sz="900" b="1" i="1">
                                <a:effectLst/>
                                <a:latin typeface="Cambria Math" panose="02040503050406030204" pitchFamily="18" charset="0"/>
                                <a:ea typeface="Times New Roman" panose="02020603050405020304" pitchFamily="18" charset="0"/>
                                <a:cs typeface="David" panose="020E0502060401010101" pitchFamily="34" charset="-79"/>
                              </a:rPr>
                              <m:t>𝟔</m:t>
                            </m:r>
                          </m:den>
                        </m:f>
                      </m:oMath>
                    </m:oMathPara>
                  </a14:m>
                  <a:endParaRPr lang="en-US" sz="1200">
                    <a:effectLst/>
                    <a:latin typeface="David" panose="020E0502060401010101" pitchFamily="34" charset="-79"/>
                    <a:ea typeface="Times New Roman" panose="02020603050405020304" pitchFamily="18" charset="0"/>
                    <a:cs typeface="David" panose="020E0502060401010101" pitchFamily="34" charset="-79"/>
                  </a:endParaRPr>
                </a:p>
              </p:txBody>
            </p:sp>
          </mc:Choice>
          <mc:Fallback xmlns="">
            <p:sp>
              <p:nvSpPr>
                <p:cNvPr id="76" name="Text Box 2">
                  <a:extLst>
                    <a:ext uri="{FF2B5EF4-FFF2-40B4-BE49-F238E27FC236}">
                      <a16:creationId xmlns:a16="http://schemas.microsoft.com/office/drawing/2014/main" id="{F95863FD-EF3B-4178-B6CF-6A617BA3A0E1}"/>
                    </a:ext>
                  </a:extLst>
                </p:cNvPr>
                <p:cNvSpPr txBox="1">
                  <a:spLocks noRot="1" noChangeAspect="1" noMove="1" noResize="1" noEditPoints="1" noAdjustHandles="1" noChangeArrowheads="1" noChangeShapeType="1" noTextEdit="1"/>
                </p:cNvSpPr>
                <p:nvPr/>
              </p:nvSpPr>
              <p:spPr bwMode="auto">
                <a:xfrm>
                  <a:off x="395642" y="200318"/>
                  <a:ext cx="701040" cy="304800"/>
                </a:xfrm>
                <a:prstGeom prst="rect">
                  <a:avLst/>
                </a:prstGeom>
                <a:blipFill>
                  <a:blip r:embed="rId3"/>
                  <a:stretch>
                    <a:fillRect t="-43284" r="-24060" b="-77612"/>
                  </a:stretch>
                </a:blipFill>
                <a:ln w="9525">
                  <a:noFill/>
                  <a:miter lim="800000"/>
                  <a:headEnd/>
                  <a:tailEnd/>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7" name="Text Box 2">
                  <a:extLst>
                    <a:ext uri="{FF2B5EF4-FFF2-40B4-BE49-F238E27FC236}">
                      <a16:creationId xmlns:a16="http://schemas.microsoft.com/office/drawing/2014/main" id="{A19D1F04-96E9-4C24-938F-EDDE75804746}"/>
                    </a:ext>
                  </a:extLst>
                </p:cNvPr>
                <p:cNvSpPr txBox="1">
                  <a:spLocks noChangeArrowheads="1"/>
                </p:cNvSpPr>
                <p:nvPr/>
              </p:nvSpPr>
              <p:spPr bwMode="auto">
                <a:xfrm>
                  <a:off x="395642" y="570216"/>
                  <a:ext cx="701040" cy="304800"/>
                </a:xfrm>
                <a:prstGeom prst="rect">
                  <a:avLst/>
                </a:prstGeom>
                <a:solidFill>
                  <a:srgbClr val="FFFFFF"/>
                </a:solidFill>
                <a:ln w="9525">
                  <a:noFill/>
                  <a:miter lim="800000"/>
                  <a:headEnd/>
                  <a:tailEnd/>
                </a:ln>
              </p:spPr>
              <p:txBody>
                <a:bodyPr rot="0" vert="horz" wrap="square" lIns="91440" tIns="45720" rIns="91440" bIns="45720" anchor="t" anchorCtr="0">
                  <a:noAutofit/>
                </a:bodyPr>
                <a:lstStyle/>
                <a:p>
                  <a:pPr algn="just">
                    <a:lnSpc>
                      <a:spcPct val="150000"/>
                    </a:lnSpc>
                    <a:spcAft>
                      <a:spcPts val="0"/>
                    </a:spcAft>
                  </a:pPr>
                  <a14:m>
                    <m:oMathPara xmlns:m="http://schemas.openxmlformats.org/officeDocument/2006/math">
                      <m:oMathParaPr>
                        <m:jc m:val="centerGroup"/>
                      </m:oMathParaPr>
                      <m:oMath xmlns:m="http://schemas.openxmlformats.org/officeDocument/2006/math">
                        <m:r>
                          <a:rPr lang="en-US" sz="900" b="1" i="1">
                            <a:effectLst/>
                            <a:latin typeface="Cambria Math" panose="02040503050406030204" pitchFamily="18" charset="0"/>
                            <a:ea typeface="Times New Roman" panose="02020603050405020304" pitchFamily="18" charset="0"/>
                            <a:cs typeface="David" panose="020E0502060401010101" pitchFamily="34" charset="-79"/>
                          </a:rPr>
                          <m:t>∆</m:t>
                        </m:r>
                        <m:r>
                          <a:rPr lang="en-US" sz="900" b="1" i="1">
                            <a:effectLst/>
                            <a:latin typeface="Cambria Math" panose="02040503050406030204" pitchFamily="18" charset="0"/>
                            <a:ea typeface="Times New Roman" panose="02020603050405020304" pitchFamily="18" charset="0"/>
                            <a:cs typeface="David" panose="020E0502060401010101" pitchFamily="34" charset="-79"/>
                          </a:rPr>
                          <m:t>𝒚</m:t>
                        </m:r>
                        <m:r>
                          <a:rPr lang="en-US" sz="900" b="1" i="1">
                            <a:effectLst/>
                            <a:latin typeface="Cambria Math" panose="02040503050406030204" pitchFamily="18" charset="0"/>
                            <a:ea typeface="Times New Roman" panose="02020603050405020304" pitchFamily="18" charset="0"/>
                            <a:cs typeface="David" panose="020E0502060401010101" pitchFamily="34" charset="-79"/>
                          </a:rPr>
                          <m:t>=</m:t>
                        </m:r>
                        <m:f>
                          <m:fPr>
                            <m:type m:val="skw"/>
                            <m:ctrlPr>
                              <a:rPr lang="en-US" sz="900" b="1" i="1">
                                <a:effectLst/>
                                <a:latin typeface="Cambria Math" panose="02040503050406030204" pitchFamily="18" charset="0"/>
                                <a:ea typeface="Times New Roman" panose="02020603050405020304" pitchFamily="18" charset="0"/>
                                <a:cs typeface="David" panose="020E0502060401010101" pitchFamily="34" charset="-79"/>
                              </a:rPr>
                            </m:ctrlPr>
                          </m:fPr>
                          <m:num>
                            <m:r>
                              <a:rPr lang="en-US" sz="900" b="1" i="1">
                                <a:effectLst/>
                                <a:latin typeface="Cambria Math" panose="02040503050406030204" pitchFamily="18" charset="0"/>
                                <a:ea typeface="Times New Roman" panose="02020603050405020304" pitchFamily="18" charset="0"/>
                                <a:cs typeface="David" panose="020E0502060401010101" pitchFamily="34" charset="-79"/>
                              </a:rPr>
                              <m:t>𝟏</m:t>
                            </m:r>
                          </m:num>
                          <m:den>
                            <m:r>
                              <a:rPr lang="en-US" sz="900" b="1" i="1">
                                <a:effectLst/>
                                <a:latin typeface="Cambria Math" panose="02040503050406030204" pitchFamily="18" charset="0"/>
                                <a:ea typeface="Times New Roman" panose="02020603050405020304" pitchFamily="18" charset="0"/>
                                <a:cs typeface="David" panose="020E0502060401010101" pitchFamily="34" charset="-79"/>
                              </a:rPr>
                              <m:t>𝟐</m:t>
                            </m:r>
                          </m:den>
                        </m:f>
                      </m:oMath>
                    </m:oMathPara>
                  </a14:m>
                  <a:endParaRPr lang="en-US" sz="1200">
                    <a:effectLst/>
                    <a:latin typeface="David" panose="020E0502060401010101" pitchFamily="34" charset="-79"/>
                    <a:ea typeface="Times New Roman" panose="02020603050405020304" pitchFamily="18" charset="0"/>
                    <a:cs typeface="David" panose="020E0502060401010101" pitchFamily="34" charset="-79"/>
                  </a:endParaRPr>
                </a:p>
              </p:txBody>
            </p:sp>
          </mc:Choice>
          <mc:Fallback xmlns="">
            <p:sp>
              <p:nvSpPr>
                <p:cNvPr id="77" name="Text Box 2">
                  <a:extLst>
                    <a:ext uri="{FF2B5EF4-FFF2-40B4-BE49-F238E27FC236}">
                      <a16:creationId xmlns:a16="http://schemas.microsoft.com/office/drawing/2014/main" id="{A19D1F04-96E9-4C24-938F-EDDE75804746}"/>
                    </a:ext>
                  </a:extLst>
                </p:cNvPr>
                <p:cNvSpPr txBox="1">
                  <a:spLocks noRot="1" noChangeAspect="1" noMove="1" noResize="1" noEditPoints="1" noAdjustHandles="1" noChangeArrowheads="1" noChangeShapeType="1" noTextEdit="1"/>
                </p:cNvSpPr>
                <p:nvPr/>
              </p:nvSpPr>
              <p:spPr bwMode="auto">
                <a:xfrm>
                  <a:off x="395642" y="570216"/>
                  <a:ext cx="701040" cy="304800"/>
                </a:xfrm>
                <a:prstGeom prst="rect">
                  <a:avLst/>
                </a:prstGeom>
                <a:blipFill>
                  <a:blip r:embed="rId4"/>
                  <a:stretch>
                    <a:fillRect t="-43284" r="-24812" b="-77612"/>
                  </a:stretch>
                </a:blipFill>
                <a:ln w="9525">
                  <a:noFill/>
                  <a:miter lim="800000"/>
                  <a:headEnd/>
                  <a:tailEnd/>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8" name="Text Box 2">
                  <a:extLst>
                    <a:ext uri="{FF2B5EF4-FFF2-40B4-BE49-F238E27FC236}">
                      <a16:creationId xmlns:a16="http://schemas.microsoft.com/office/drawing/2014/main" id="{5FADC844-2174-4512-99B4-62FE6D4312D0}"/>
                    </a:ext>
                  </a:extLst>
                </p:cNvPr>
                <p:cNvSpPr txBox="1">
                  <a:spLocks noChangeArrowheads="1"/>
                </p:cNvSpPr>
                <p:nvPr/>
              </p:nvSpPr>
              <p:spPr bwMode="auto">
                <a:xfrm>
                  <a:off x="395642" y="969937"/>
                  <a:ext cx="701040" cy="304800"/>
                </a:xfrm>
                <a:prstGeom prst="rect">
                  <a:avLst/>
                </a:prstGeom>
                <a:solidFill>
                  <a:srgbClr val="FFFFFF"/>
                </a:solidFill>
                <a:ln w="9525">
                  <a:noFill/>
                  <a:miter lim="800000"/>
                  <a:headEnd/>
                  <a:tailEnd/>
                </a:ln>
              </p:spPr>
              <p:txBody>
                <a:bodyPr rot="0" vert="horz" wrap="square" lIns="91440" tIns="45720" rIns="91440" bIns="45720" anchor="t" anchorCtr="0">
                  <a:noAutofit/>
                </a:bodyPr>
                <a:lstStyle/>
                <a:p>
                  <a:pPr algn="just">
                    <a:lnSpc>
                      <a:spcPct val="150000"/>
                    </a:lnSpc>
                    <a:spcAft>
                      <a:spcPts val="0"/>
                    </a:spcAft>
                  </a:pPr>
                  <a14:m>
                    <m:oMathPara xmlns:m="http://schemas.openxmlformats.org/officeDocument/2006/math">
                      <m:oMathParaPr>
                        <m:jc m:val="centerGroup"/>
                      </m:oMathParaPr>
                      <m:oMath xmlns:m="http://schemas.openxmlformats.org/officeDocument/2006/math">
                        <m:r>
                          <a:rPr lang="en-US" sz="900" b="1" i="1">
                            <a:effectLst/>
                            <a:latin typeface="Cambria Math" panose="02040503050406030204" pitchFamily="18" charset="0"/>
                            <a:ea typeface="Times New Roman" panose="02020603050405020304" pitchFamily="18" charset="0"/>
                            <a:cs typeface="David" panose="020E0502060401010101" pitchFamily="34" charset="-79"/>
                          </a:rPr>
                          <m:t>∆</m:t>
                        </m:r>
                        <m:r>
                          <a:rPr lang="en-US" sz="900" b="1" i="1">
                            <a:effectLst/>
                            <a:latin typeface="Cambria Math" panose="02040503050406030204" pitchFamily="18" charset="0"/>
                            <a:ea typeface="Times New Roman" panose="02020603050405020304" pitchFamily="18" charset="0"/>
                            <a:cs typeface="David" panose="020E0502060401010101" pitchFamily="34" charset="-79"/>
                          </a:rPr>
                          <m:t>𝒙</m:t>
                        </m:r>
                        <m:r>
                          <a:rPr lang="en-US" sz="900" b="1" i="1">
                            <a:effectLst/>
                            <a:latin typeface="Cambria Math" panose="02040503050406030204" pitchFamily="18" charset="0"/>
                            <a:ea typeface="Times New Roman" panose="02020603050405020304" pitchFamily="18" charset="0"/>
                            <a:cs typeface="David" panose="020E0502060401010101" pitchFamily="34" charset="-79"/>
                          </a:rPr>
                          <m:t>=</m:t>
                        </m:r>
                        <m:f>
                          <m:fPr>
                            <m:type m:val="skw"/>
                            <m:ctrlPr>
                              <a:rPr lang="en-US" sz="900" b="1" i="1">
                                <a:effectLst/>
                                <a:latin typeface="Cambria Math" panose="02040503050406030204" pitchFamily="18" charset="0"/>
                                <a:ea typeface="Times New Roman" panose="02020603050405020304" pitchFamily="18" charset="0"/>
                                <a:cs typeface="David" panose="020E0502060401010101" pitchFamily="34" charset="-79"/>
                              </a:rPr>
                            </m:ctrlPr>
                          </m:fPr>
                          <m:num>
                            <m:r>
                              <a:rPr lang="en-US" sz="900" b="1" i="1">
                                <a:effectLst/>
                                <a:latin typeface="Cambria Math" panose="02040503050406030204" pitchFamily="18" charset="0"/>
                                <a:ea typeface="Times New Roman" panose="02020603050405020304" pitchFamily="18" charset="0"/>
                                <a:cs typeface="David" panose="020E0502060401010101" pitchFamily="34" charset="-79"/>
                              </a:rPr>
                              <m:t>𝟏</m:t>
                            </m:r>
                          </m:num>
                          <m:den>
                            <m:r>
                              <a:rPr lang="en-US" sz="900" b="1" i="1">
                                <a:effectLst/>
                                <a:latin typeface="Cambria Math" panose="02040503050406030204" pitchFamily="18" charset="0"/>
                                <a:ea typeface="Times New Roman" panose="02020603050405020304" pitchFamily="18" charset="0"/>
                                <a:cs typeface="David" panose="020E0502060401010101" pitchFamily="34" charset="-79"/>
                              </a:rPr>
                              <m:t>𝟖</m:t>
                            </m:r>
                          </m:den>
                        </m:f>
                      </m:oMath>
                    </m:oMathPara>
                  </a14:m>
                  <a:endParaRPr lang="en-US" sz="1200">
                    <a:effectLst/>
                    <a:latin typeface="David" panose="020E0502060401010101" pitchFamily="34" charset="-79"/>
                    <a:ea typeface="Times New Roman" panose="02020603050405020304" pitchFamily="18" charset="0"/>
                    <a:cs typeface="David" panose="020E0502060401010101" pitchFamily="34" charset="-79"/>
                  </a:endParaRPr>
                </a:p>
              </p:txBody>
            </p:sp>
          </mc:Choice>
          <mc:Fallback xmlns="">
            <p:sp>
              <p:nvSpPr>
                <p:cNvPr id="78" name="Text Box 2">
                  <a:extLst>
                    <a:ext uri="{FF2B5EF4-FFF2-40B4-BE49-F238E27FC236}">
                      <a16:creationId xmlns:a16="http://schemas.microsoft.com/office/drawing/2014/main" id="{5FADC844-2174-4512-99B4-62FE6D4312D0}"/>
                    </a:ext>
                  </a:extLst>
                </p:cNvPr>
                <p:cNvSpPr txBox="1">
                  <a:spLocks noRot="1" noChangeAspect="1" noMove="1" noResize="1" noEditPoints="1" noAdjustHandles="1" noChangeArrowheads="1" noChangeShapeType="1" noTextEdit="1"/>
                </p:cNvSpPr>
                <p:nvPr/>
              </p:nvSpPr>
              <p:spPr bwMode="auto">
                <a:xfrm>
                  <a:off x="395642" y="969937"/>
                  <a:ext cx="701040" cy="304800"/>
                </a:xfrm>
                <a:prstGeom prst="rect">
                  <a:avLst/>
                </a:prstGeom>
                <a:blipFill>
                  <a:blip r:embed="rId5"/>
                  <a:stretch>
                    <a:fillRect t="-43939" r="-24812" b="-80303"/>
                  </a:stretch>
                </a:blipFill>
                <a:ln w="9525">
                  <a:noFill/>
                  <a:miter lim="800000"/>
                  <a:headEnd/>
                  <a:tailEnd/>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9" name="Text Box 2">
                  <a:extLst>
                    <a:ext uri="{FF2B5EF4-FFF2-40B4-BE49-F238E27FC236}">
                      <a16:creationId xmlns:a16="http://schemas.microsoft.com/office/drawing/2014/main" id="{DD94C23C-4BE0-4D48-B392-7959574CF8F7}"/>
                    </a:ext>
                  </a:extLst>
                </p:cNvPr>
                <p:cNvSpPr txBox="1">
                  <a:spLocks noChangeArrowheads="1"/>
                </p:cNvSpPr>
                <p:nvPr/>
              </p:nvSpPr>
              <p:spPr bwMode="auto">
                <a:xfrm>
                  <a:off x="395642" y="1374093"/>
                  <a:ext cx="701040" cy="304800"/>
                </a:xfrm>
                <a:prstGeom prst="rect">
                  <a:avLst/>
                </a:prstGeom>
                <a:solidFill>
                  <a:srgbClr val="FFFFFF"/>
                </a:solidFill>
                <a:ln w="9525">
                  <a:noFill/>
                  <a:miter lim="800000"/>
                  <a:headEnd/>
                  <a:tailEnd/>
                </a:ln>
              </p:spPr>
              <p:txBody>
                <a:bodyPr rot="0" vert="horz" wrap="square" lIns="91440" tIns="45720" rIns="91440" bIns="45720" anchor="t" anchorCtr="0">
                  <a:noAutofit/>
                </a:bodyPr>
                <a:lstStyle/>
                <a:p>
                  <a:pPr algn="just">
                    <a:lnSpc>
                      <a:spcPct val="150000"/>
                    </a:lnSpc>
                    <a:spcAft>
                      <a:spcPts val="0"/>
                    </a:spcAft>
                  </a:pPr>
                  <a14:m>
                    <m:oMathPara xmlns:m="http://schemas.openxmlformats.org/officeDocument/2006/math">
                      <m:oMathParaPr>
                        <m:jc m:val="centerGroup"/>
                      </m:oMathParaPr>
                      <m:oMath xmlns:m="http://schemas.openxmlformats.org/officeDocument/2006/math">
                        <m:r>
                          <a:rPr lang="en-US" sz="900" b="1" i="1">
                            <a:effectLst/>
                            <a:latin typeface="Cambria Math" panose="02040503050406030204" pitchFamily="18" charset="0"/>
                            <a:ea typeface="Times New Roman" panose="02020603050405020304" pitchFamily="18" charset="0"/>
                            <a:cs typeface="David" panose="020E0502060401010101" pitchFamily="34" charset="-79"/>
                          </a:rPr>
                          <m:t>(−</m:t>
                        </m:r>
                        <m:r>
                          <a:rPr lang="en-US" sz="900" b="1" i="1">
                            <a:effectLst/>
                            <a:latin typeface="Cambria Math" panose="02040503050406030204" pitchFamily="18" charset="0"/>
                            <a:ea typeface="Times New Roman" panose="02020603050405020304" pitchFamily="18" charset="0"/>
                            <a:cs typeface="David" panose="020E0502060401010101" pitchFamily="34" charset="-79"/>
                          </a:rPr>
                          <m:t>𝟒</m:t>
                        </m:r>
                        <m:r>
                          <a:rPr lang="en-US" sz="900" b="1" i="1">
                            <a:effectLst/>
                            <a:latin typeface="Cambria Math" panose="02040503050406030204" pitchFamily="18" charset="0"/>
                            <a:ea typeface="Times New Roman" panose="02020603050405020304" pitchFamily="18" charset="0"/>
                            <a:cs typeface="David" panose="020E0502060401010101" pitchFamily="34" charset="-79"/>
                          </a:rPr>
                          <m:t>,</m:t>
                        </m:r>
                        <m:r>
                          <a:rPr lang="en-US" sz="900" b="1" i="1">
                            <a:effectLst/>
                            <a:latin typeface="Cambria Math" panose="02040503050406030204" pitchFamily="18" charset="0"/>
                            <a:ea typeface="Times New Roman" panose="02020603050405020304" pitchFamily="18" charset="0"/>
                            <a:cs typeface="David" panose="020E0502060401010101" pitchFamily="34" charset="-79"/>
                          </a:rPr>
                          <m:t>𝟏</m:t>
                        </m:r>
                        <m:r>
                          <a:rPr lang="en-US" sz="900" b="1" i="1">
                            <a:effectLst/>
                            <a:latin typeface="Cambria Math" panose="02040503050406030204" pitchFamily="18" charset="0"/>
                            <a:ea typeface="Times New Roman" panose="02020603050405020304" pitchFamily="18" charset="0"/>
                            <a:cs typeface="David" panose="020E0502060401010101" pitchFamily="34" charset="-79"/>
                          </a:rPr>
                          <m:t>,−</m:t>
                        </m:r>
                        <m:r>
                          <a:rPr lang="en-US" sz="900" b="1" i="1">
                            <a:effectLst/>
                            <a:latin typeface="Cambria Math" panose="02040503050406030204" pitchFamily="18" charset="0"/>
                            <a:ea typeface="Times New Roman" panose="02020603050405020304" pitchFamily="18" charset="0"/>
                            <a:cs typeface="David" panose="020E0502060401010101" pitchFamily="34" charset="-79"/>
                          </a:rPr>
                          <m:t>𝟑</m:t>
                        </m:r>
                        <m:r>
                          <a:rPr lang="en-US" sz="900" b="1" i="1">
                            <a:effectLst/>
                            <a:latin typeface="Cambria Math" panose="02040503050406030204" pitchFamily="18" charset="0"/>
                            <a:ea typeface="Times New Roman" panose="02020603050405020304" pitchFamily="18" charset="0"/>
                            <a:cs typeface="David" panose="020E0502060401010101" pitchFamily="34" charset="-79"/>
                          </a:rPr>
                          <m:t>)</m:t>
                        </m:r>
                      </m:oMath>
                    </m:oMathPara>
                  </a14:m>
                  <a:endParaRPr lang="en-US" sz="1200">
                    <a:effectLst/>
                    <a:latin typeface="David" panose="020E0502060401010101" pitchFamily="34" charset="-79"/>
                    <a:ea typeface="Times New Roman" panose="02020603050405020304" pitchFamily="18" charset="0"/>
                    <a:cs typeface="David" panose="020E0502060401010101" pitchFamily="34" charset="-79"/>
                  </a:endParaRPr>
                </a:p>
              </p:txBody>
            </p:sp>
          </mc:Choice>
          <mc:Fallback xmlns="">
            <p:sp>
              <p:nvSpPr>
                <p:cNvPr id="79" name="Text Box 2">
                  <a:extLst>
                    <a:ext uri="{FF2B5EF4-FFF2-40B4-BE49-F238E27FC236}">
                      <a16:creationId xmlns:a16="http://schemas.microsoft.com/office/drawing/2014/main" id="{DD94C23C-4BE0-4D48-B392-7959574CF8F7}"/>
                    </a:ext>
                  </a:extLst>
                </p:cNvPr>
                <p:cNvSpPr txBox="1">
                  <a:spLocks noRot="1" noChangeAspect="1" noMove="1" noResize="1" noEditPoints="1" noAdjustHandles="1" noChangeArrowheads="1" noChangeShapeType="1" noTextEdit="1"/>
                </p:cNvSpPr>
                <p:nvPr/>
              </p:nvSpPr>
              <p:spPr bwMode="auto">
                <a:xfrm>
                  <a:off x="395642" y="1374093"/>
                  <a:ext cx="701040" cy="304800"/>
                </a:xfrm>
                <a:prstGeom prst="rect">
                  <a:avLst/>
                </a:prstGeom>
                <a:blipFill>
                  <a:blip r:embed="rId6"/>
                  <a:stretch>
                    <a:fillRect/>
                  </a:stretch>
                </a:blipFill>
                <a:ln w="9525">
                  <a:noFill/>
                  <a:miter lim="800000"/>
                  <a:headEnd/>
                  <a:tailEnd/>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0" name="Text Box 2">
                  <a:extLst>
                    <a:ext uri="{FF2B5EF4-FFF2-40B4-BE49-F238E27FC236}">
                      <a16:creationId xmlns:a16="http://schemas.microsoft.com/office/drawing/2014/main" id="{75C704FA-DAEE-41EC-A1DE-657F0D4B0DED}"/>
                    </a:ext>
                  </a:extLst>
                </p:cNvPr>
                <p:cNvSpPr txBox="1">
                  <a:spLocks noChangeArrowheads="1"/>
                </p:cNvSpPr>
                <p:nvPr/>
              </p:nvSpPr>
              <p:spPr bwMode="auto">
                <a:xfrm>
                  <a:off x="5151120" y="1374093"/>
                  <a:ext cx="701040" cy="304800"/>
                </a:xfrm>
                <a:prstGeom prst="rect">
                  <a:avLst/>
                </a:prstGeom>
                <a:solidFill>
                  <a:srgbClr val="FFFFFF"/>
                </a:solidFill>
                <a:ln w="9525">
                  <a:noFill/>
                  <a:miter lim="800000"/>
                  <a:headEnd/>
                  <a:tailEnd/>
                </a:ln>
              </p:spPr>
              <p:txBody>
                <a:bodyPr rot="0" vert="horz" wrap="square" lIns="91440" tIns="45720" rIns="91440" bIns="45720" anchor="t" anchorCtr="0">
                  <a:noAutofit/>
                </a:bodyPr>
                <a:lstStyle/>
                <a:p>
                  <a:pPr algn="just">
                    <a:lnSpc>
                      <a:spcPct val="150000"/>
                    </a:lnSpc>
                    <a:spcAft>
                      <a:spcPts val="0"/>
                    </a:spcAft>
                  </a:pPr>
                  <a14:m>
                    <m:oMathPara xmlns:m="http://schemas.openxmlformats.org/officeDocument/2006/math">
                      <m:oMathParaPr>
                        <m:jc m:val="centerGroup"/>
                      </m:oMathParaPr>
                      <m:oMath xmlns:m="http://schemas.openxmlformats.org/officeDocument/2006/math">
                        <m:r>
                          <a:rPr lang="en-US" sz="900" b="1" i="1">
                            <a:effectLst/>
                            <a:latin typeface="Cambria Math" panose="02040503050406030204" pitchFamily="18" charset="0"/>
                            <a:ea typeface="Times New Roman" panose="02020603050405020304" pitchFamily="18" charset="0"/>
                            <a:cs typeface="David" panose="020E0502060401010101" pitchFamily="34" charset="-79"/>
                          </a:rPr>
                          <m:t>(</m:t>
                        </m:r>
                        <m:r>
                          <a:rPr lang="en-US" sz="900" b="1" i="1">
                            <a:effectLst/>
                            <a:latin typeface="Cambria Math" panose="02040503050406030204" pitchFamily="18" charset="0"/>
                            <a:ea typeface="Times New Roman" panose="02020603050405020304" pitchFamily="18" charset="0"/>
                            <a:cs typeface="David" panose="020E0502060401010101" pitchFamily="34" charset="-79"/>
                          </a:rPr>
                          <m:t>𝟒</m:t>
                        </m:r>
                        <m:r>
                          <a:rPr lang="en-US" sz="900" b="1" i="1">
                            <a:effectLst/>
                            <a:latin typeface="Cambria Math" panose="02040503050406030204" pitchFamily="18" charset="0"/>
                            <a:ea typeface="Times New Roman" panose="02020603050405020304" pitchFamily="18" charset="0"/>
                            <a:cs typeface="David" panose="020E0502060401010101" pitchFamily="34" charset="-79"/>
                          </a:rPr>
                          <m:t>,−</m:t>
                        </m:r>
                        <m:r>
                          <a:rPr lang="en-US" sz="900" b="1" i="1">
                            <a:effectLst/>
                            <a:latin typeface="Cambria Math" panose="02040503050406030204" pitchFamily="18" charset="0"/>
                            <a:ea typeface="Times New Roman" panose="02020603050405020304" pitchFamily="18" charset="0"/>
                            <a:cs typeface="David" panose="020E0502060401010101" pitchFamily="34" charset="-79"/>
                          </a:rPr>
                          <m:t>𝟏</m:t>
                        </m:r>
                        <m:r>
                          <a:rPr lang="en-US" sz="900" b="1" i="1">
                            <a:effectLst/>
                            <a:latin typeface="Cambria Math" panose="02040503050406030204" pitchFamily="18" charset="0"/>
                            <a:ea typeface="Times New Roman" panose="02020603050405020304" pitchFamily="18" charset="0"/>
                            <a:cs typeface="David" panose="020E0502060401010101" pitchFamily="34" charset="-79"/>
                          </a:rPr>
                          <m:t>,</m:t>
                        </m:r>
                        <m:r>
                          <a:rPr lang="en-US" sz="900" b="1" i="1">
                            <a:effectLst/>
                            <a:latin typeface="Cambria Math" panose="02040503050406030204" pitchFamily="18" charset="0"/>
                            <a:ea typeface="Times New Roman" panose="02020603050405020304" pitchFamily="18" charset="0"/>
                            <a:cs typeface="David" panose="020E0502060401010101" pitchFamily="34" charset="-79"/>
                          </a:rPr>
                          <m:t>𝟑</m:t>
                        </m:r>
                        <m:r>
                          <a:rPr lang="en-US" sz="900" b="1" i="1">
                            <a:effectLst/>
                            <a:latin typeface="Cambria Math" panose="02040503050406030204" pitchFamily="18" charset="0"/>
                            <a:ea typeface="Times New Roman" panose="02020603050405020304" pitchFamily="18" charset="0"/>
                            <a:cs typeface="David" panose="020E0502060401010101" pitchFamily="34" charset="-79"/>
                          </a:rPr>
                          <m:t>)</m:t>
                        </m:r>
                      </m:oMath>
                    </m:oMathPara>
                  </a14:m>
                  <a:endParaRPr lang="en-US" sz="1200">
                    <a:effectLst/>
                    <a:latin typeface="David" panose="020E0502060401010101" pitchFamily="34" charset="-79"/>
                    <a:ea typeface="Times New Roman" panose="02020603050405020304" pitchFamily="18" charset="0"/>
                    <a:cs typeface="David" panose="020E0502060401010101" pitchFamily="34" charset="-79"/>
                  </a:endParaRPr>
                </a:p>
              </p:txBody>
            </p:sp>
          </mc:Choice>
          <mc:Fallback xmlns="">
            <p:sp>
              <p:nvSpPr>
                <p:cNvPr id="80" name="Text Box 2">
                  <a:extLst>
                    <a:ext uri="{FF2B5EF4-FFF2-40B4-BE49-F238E27FC236}">
                      <a16:creationId xmlns:a16="http://schemas.microsoft.com/office/drawing/2014/main" id="{75C704FA-DAEE-41EC-A1DE-657F0D4B0DED}"/>
                    </a:ext>
                  </a:extLst>
                </p:cNvPr>
                <p:cNvSpPr txBox="1">
                  <a:spLocks noRot="1" noChangeAspect="1" noMove="1" noResize="1" noEditPoints="1" noAdjustHandles="1" noChangeArrowheads="1" noChangeShapeType="1" noTextEdit="1"/>
                </p:cNvSpPr>
                <p:nvPr/>
              </p:nvSpPr>
              <p:spPr bwMode="auto">
                <a:xfrm>
                  <a:off x="5151120" y="1374093"/>
                  <a:ext cx="701040" cy="304800"/>
                </a:xfrm>
                <a:prstGeom prst="rect">
                  <a:avLst/>
                </a:prstGeom>
                <a:blipFill>
                  <a:blip r:embed="rId7"/>
                  <a:stretch>
                    <a:fillRect/>
                  </a:stretch>
                </a:blipFill>
                <a:ln w="9525">
                  <a:noFill/>
                  <a:miter lim="800000"/>
                  <a:headEnd/>
                  <a:tailEnd/>
                </a:ln>
              </p:spPr>
              <p:txBody>
                <a:bodyPr/>
                <a:lstStyle/>
                <a:p>
                  <a:r>
                    <a:rPr lang="en-US">
                      <a:noFill/>
                    </a:rPr>
                    <a:t> </a:t>
                  </a:r>
                </a:p>
              </p:txBody>
            </p:sp>
          </mc:Fallback>
        </mc:AlternateContent>
      </p:grpSp>
      <p:pic>
        <p:nvPicPr>
          <p:cNvPr id="10" name="Picture 9">
            <a:extLst>
              <a:ext uri="{FF2B5EF4-FFF2-40B4-BE49-F238E27FC236}">
                <a16:creationId xmlns:a16="http://schemas.microsoft.com/office/drawing/2014/main" id="{E88ECDA9-86DA-456B-BD16-5B6C14C2AFC7}"/>
              </a:ext>
            </a:extLst>
          </p:cNvPr>
          <p:cNvPicPr>
            <a:picLocks noChangeAspect="1"/>
          </p:cNvPicPr>
          <p:nvPr/>
        </p:nvPicPr>
        <p:blipFill>
          <a:blip r:embed="rId8"/>
          <a:stretch>
            <a:fillRect/>
          </a:stretch>
        </p:blipFill>
        <p:spPr>
          <a:xfrm>
            <a:off x="2344043" y="4395553"/>
            <a:ext cx="7781925" cy="1885950"/>
          </a:xfrm>
          <a:prstGeom prst="rect">
            <a:avLst/>
          </a:prstGeom>
        </p:spPr>
      </p:pic>
      <p:sp>
        <p:nvSpPr>
          <p:cNvPr id="11" name="Rectangle 10">
            <a:extLst>
              <a:ext uri="{FF2B5EF4-FFF2-40B4-BE49-F238E27FC236}">
                <a16:creationId xmlns:a16="http://schemas.microsoft.com/office/drawing/2014/main" id="{2E99F789-3F3F-4FD6-9649-69F52B65C1BA}"/>
              </a:ext>
            </a:extLst>
          </p:cNvPr>
          <p:cNvSpPr/>
          <p:nvPr/>
        </p:nvSpPr>
        <p:spPr>
          <a:xfrm>
            <a:off x="679141" y="1510133"/>
            <a:ext cx="4001993" cy="369332"/>
          </a:xfrm>
          <a:prstGeom prst="rect">
            <a:avLst/>
          </a:prstGeom>
        </p:spPr>
        <p:txBody>
          <a:bodyPr wrap="none">
            <a:spAutoFit/>
          </a:bodyPr>
          <a:lstStyle/>
          <a:p>
            <a:r>
              <a:rPr lang="en-US" dirty="0">
                <a:hlinkClick r:id="rId9" action="ppaction://hlinksldjump"/>
              </a:rPr>
              <a:t>Merging</a:t>
            </a:r>
            <a:r>
              <a:rPr lang="en-US" dirty="0"/>
              <a:t> Series of Grid Intersections 3D</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3200" b="1" dirty="0">
                <a:solidFill>
                  <a:schemeClr val="tx1"/>
                </a:solidFill>
              </a:rPr>
              <a:t>Computation of X-ray</a:t>
            </a:r>
            <a:endParaRPr lang="en-US" sz="3200" dirty="0">
              <a:solidFill>
                <a:schemeClr val="tx1"/>
              </a:solidFill>
            </a:endParaRP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2400" b="1" dirty="0">
                <a:solidFill>
                  <a:schemeClr val="tx1"/>
                </a:solidFill>
              </a:rPr>
              <a:t>Background</a:t>
            </a:r>
            <a:endParaRPr lang="en-US" sz="2400" dirty="0">
              <a:solidFill>
                <a:schemeClr val="tx1"/>
              </a:solidFill>
            </a:endParaRPr>
          </a:p>
        </p:txBody>
      </p:sp>
      <p:sp>
        <p:nvSpPr>
          <p:cNvPr id="10" name="Content Placeholder 2">
            <a:extLst>
              <a:ext uri="{FF2B5EF4-FFF2-40B4-BE49-F238E27FC236}">
                <a16:creationId xmlns:a16="http://schemas.microsoft.com/office/drawing/2014/main" id="{F577C6FA-E603-4230-980B-6E0CEF2F2BDD}"/>
              </a:ext>
            </a:extLst>
          </p:cNvPr>
          <p:cNvSpPr txBox="1">
            <a:spLocks/>
          </p:cNvSpPr>
          <p:nvPr/>
        </p:nvSpPr>
        <p:spPr>
          <a:xfrm>
            <a:off x="489752" y="1970170"/>
            <a:ext cx="11029614" cy="4038744"/>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endParaRPr lang="en-US" sz="1800" dirty="0"/>
          </a:p>
          <a:p>
            <a:pPr algn="ctr"/>
            <a:endParaRPr lang="en-US" sz="1800" dirty="0"/>
          </a:p>
        </p:txBody>
      </p:sp>
      <p:pic>
        <p:nvPicPr>
          <p:cNvPr id="2" name="Picture 1">
            <a:extLst>
              <a:ext uri="{FF2B5EF4-FFF2-40B4-BE49-F238E27FC236}">
                <a16:creationId xmlns:a16="http://schemas.microsoft.com/office/drawing/2014/main" id="{AA096C1A-78CC-4CF5-9447-250223D8830C}"/>
              </a:ext>
            </a:extLst>
          </p:cNvPr>
          <p:cNvPicPr>
            <a:picLocks noChangeAspect="1"/>
          </p:cNvPicPr>
          <p:nvPr/>
        </p:nvPicPr>
        <p:blipFill>
          <a:blip r:embed="rId3"/>
          <a:stretch>
            <a:fillRect/>
          </a:stretch>
        </p:blipFill>
        <p:spPr>
          <a:xfrm>
            <a:off x="2975084" y="1498545"/>
            <a:ext cx="6515100" cy="5248275"/>
          </a:xfrm>
          <a:prstGeom prst="rect">
            <a:avLst/>
          </a:prstGeom>
        </p:spPr>
      </p:pic>
    </p:spTree>
    <p:extLst>
      <p:ext uri="{BB962C8B-B14F-4D97-AF65-F5344CB8AC3E}">
        <p14:creationId xmlns:p14="http://schemas.microsoft.com/office/powerpoint/2010/main" val="18449750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2400" b="1" dirty="0">
                <a:solidFill>
                  <a:schemeClr val="tx1"/>
                </a:solidFill>
              </a:rPr>
              <a:t>Background</a:t>
            </a:r>
            <a:endParaRPr lang="en-US" sz="2400" dirty="0">
              <a:solidFill>
                <a:schemeClr val="tx1"/>
              </a:solidFill>
            </a:endParaRPr>
          </a:p>
        </p:txBody>
      </p:sp>
      <p:sp>
        <p:nvSpPr>
          <p:cNvPr id="7" name="Rectangle 6">
            <a:extLst>
              <a:ext uri="{FF2B5EF4-FFF2-40B4-BE49-F238E27FC236}">
                <a16:creationId xmlns:a16="http://schemas.microsoft.com/office/drawing/2014/main" id="{AD9A2C41-9C57-459E-B8FC-D993D731BE6B}"/>
              </a:ext>
            </a:extLst>
          </p:cNvPr>
          <p:cNvSpPr>
            <a:spLocks noGrp="1" noChangeArrowheads="1"/>
          </p:cNvSpPr>
          <p:nvPr/>
        </p:nvSpPr>
        <p:spPr bwMode="auto">
          <a:xfrm>
            <a:off x="418011" y="1485899"/>
            <a:ext cx="11351623" cy="2538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bg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accent2"/>
              </a:buClr>
              <a:buSzPct val="80000"/>
              <a:buFont typeface="Wingdings" panose="05000000000000000000" pitchFamily="2" charset="2"/>
              <a:buChar char="¨"/>
              <a:defRPr sz="2800" kern="1200">
                <a:solidFill>
                  <a:schemeClr val="tx1"/>
                </a:solidFill>
                <a:latin typeface="+mn-lt"/>
                <a:ea typeface="+mn-ea"/>
                <a:cs typeface="+mn-cs"/>
              </a:defRPr>
            </a:lvl2pPr>
            <a:lvl3pPr marL="1143000" indent="-228600" algn="l" rtl="0" fontAlgn="base">
              <a:spcBef>
                <a:spcPct val="20000"/>
              </a:spcBef>
              <a:spcAft>
                <a:spcPct val="0"/>
              </a:spcAft>
              <a:buClr>
                <a:schemeClr val="bg2"/>
              </a:buClr>
              <a:buSzPct val="65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bg2"/>
              </a:buClr>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ltLang="en-US" sz="2800" i="1" dirty="0"/>
          </a:p>
          <a:p>
            <a:endParaRPr lang="en-US" altLang="en-US" sz="2800" i="1" dirty="0"/>
          </a:p>
          <a:p>
            <a:endParaRPr lang="en-US" altLang="en-US" sz="2800" i="1" dirty="0"/>
          </a:p>
          <a:p>
            <a:endParaRPr lang="en-US" altLang="en-US" sz="2800" i="1" dirty="0"/>
          </a:p>
          <a:p>
            <a:endParaRPr lang="en-US" altLang="en-US" sz="2800" i="1" dirty="0"/>
          </a:p>
          <a:p>
            <a:endParaRPr lang="en-US" altLang="en-US" sz="2800" dirty="0"/>
          </a:p>
        </p:txBody>
      </p:sp>
      <p:sp>
        <p:nvSpPr>
          <p:cNvPr id="4" name="Content Placeholder 2">
            <a:extLst>
              <a:ext uri="{FF2B5EF4-FFF2-40B4-BE49-F238E27FC236}">
                <a16:creationId xmlns:a16="http://schemas.microsoft.com/office/drawing/2014/main" id="{2339C05E-BDBB-4988-9F30-E420C6CBB0B0}"/>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3200" b="1" dirty="0">
                <a:solidFill>
                  <a:schemeClr val="tx1"/>
                </a:solidFill>
              </a:rPr>
              <a:t>SHAS Algorithm</a:t>
            </a:r>
            <a:endParaRPr lang="en-US" sz="3200" dirty="0">
              <a:solidFill>
                <a:schemeClr val="tx1"/>
              </a:solidFill>
            </a:endParaRPr>
          </a:p>
        </p:txBody>
      </p:sp>
      <p:sp>
        <p:nvSpPr>
          <p:cNvPr id="16" name="Line 4">
            <a:extLst>
              <a:ext uri="{FF2B5EF4-FFF2-40B4-BE49-F238E27FC236}">
                <a16:creationId xmlns:a16="http://schemas.microsoft.com/office/drawing/2014/main" id="{533D4A92-21A3-4909-A744-8DD22C54CBB4}"/>
              </a:ext>
            </a:extLst>
          </p:cNvPr>
          <p:cNvSpPr>
            <a:spLocks noChangeShapeType="1"/>
          </p:cNvSpPr>
          <p:nvPr/>
        </p:nvSpPr>
        <p:spPr bwMode="auto">
          <a:xfrm>
            <a:off x="1681683" y="3553597"/>
            <a:ext cx="9144000" cy="0"/>
          </a:xfrm>
          <a:prstGeom prst="line">
            <a:avLst/>
          </a:prstGeom>
          <a:noFill/>
          <a:ln w="9525">
            <a:solidFill>
              <a:schemeClr val="tx1"/>
            </a:solidFill>
            <a:prstDash val="dash"/>
            <a:round/>
            <a:headEnd/>
            <a:tailEnd/>
          </a:ln>
          <a:effectLst/>
        </p:spPr>
        <p:txBody>
          <a:bodyPr/>
          <a:lstStyle/>
          <a:p>
            <a:endParaRPr lang="en-US"/>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80E21ACE-E0D5-4072-8F85-99D5B4B8D6B8}"/>
                  </a:ext>
                </a:extLst>
              </p:cNvPr>
              <p:cNvSpPr/>
              <p:nvPr/>
            </p:nvSpPr>
            <p:spPr>
              <a:xfrm>
                <a:off x="1681683" y="3553597"/>
                <a:ext cx="9144000" cy="2703561"/>
              </a:xfrm>
              <a:prstGeom prst="rect">
                <a:avLst/>
              </a:prstGeom>
            </p:spPr>
            <p:txBody>
              <a:bodyPr wrap="square">
                <a:spAutoFit/>
              </a:bodyPr>
              <a:lstStyle/>
              <a:p>
                <a:pPr lvl="0"/>
                <a14:m>
                  <m:oMath xmlns:m="http://schemas.openxmlformats.org/officeDocument/2006/math">
                    <m:r>
                      <a:rPr lang="en-US" sz="1200" b="0" i="1" smtClean="0">
                        <a:latin typeface="Cambria Math" panose="02040503050406030204" pitchFamily="18" charset="0"/>
                        <a:ea typeface="Calibri" panose="020F0502020204030204" pitchFamily="34" charset="0"/>
                        <a:cs typeface="David" panose="020E0502060401010101" pitchFamily="34" charset="-79"/>
                      </a:rPr>
                      <m:t> − </m:t>
                    </m:r>
                    <m:r>
                      <a:rPr lang="en-US" sz="1200" i="1">
                        <a:latin typeface="Cambria Math" panose="02040503050406030204" pitchFamily="18" charset="0"/>
                        <a:ea typeface="Calibri" panose="020F0502020204030204" pitchFamily="34" charset="0"/>
                        <a:cs typeface="David" panose="020E0502060401010101" pitchFamily="34" charset="-79"/>
                      </a:rPr>
                      <m:t>𝑋</m:t>
                    </m:r>
                    <m:r>
                      <a:rPr lang="en-US" sz="1200" i="1">
                        <a:latin typeface="Cambria Math" panose="02040503050406030204" pitchFamily="18" charset="0"/>
                        <a:ea typeface="Calibri" panose="020F0502020204030204" pitchFamily="34" charset="0"/>
                        <a:cs typeface="David" panose="020E0502060401010101" pitchFamily="34" charset="-79"/>
                      </a:rPr>
                      <m:t> =  </m:t>
                    </m:r>
                    <m:r>
                      <a:rPr lang="en-US" sz="1200" i="1">
                        <a:latin typeface="Cambria Math" panose="02040503050406030204" pitchFamily="18" charset="0"/>
                        <a:ea typeface="Calibri" panose="020F0502020204030204" pitchFamily="34" charset="0"/>
                        <a:cs typeface="David" panose="020E0502060401010101" pitchFamily="34" charset="-79"/>
                      </a:rPr>
                      <m:t>𝑓</m:t>
                    </m:r>
                    <m:r>
                      <a:rPr lang="en-US" sz="1200" i="1">
                        <a:latin typeface="Cambria Math" panose="02040503050406030204" pitchFamily="18" charset="0"/>
                        <a:ea typeface="Calibri" panose="020F0502020204030204" pitchFamily="34" charset="0"/>
                        <a:cs typeface="David" panose="020E0502060401010101" pitchFamily="34" charset="-79"/>
                      </a:rPr>
                      <m:t>[</m:t>
                    </m:r>
                    <m:r>
                      <a:rPr lang="en-US" sz="1200" i="1">
                        <a:latin typeface="Cambria Math" panose="02040503050406030204" pitchFamily="18" charset="0"/>
                        <a:ea typeface="Calibri" panose="020F0502020204030204" pitchFamily="34" charset="0"/>
                        <a:cs typeface="David" panose="020E0502060401010101" pitchFamily="34" charset="-79"/>
                      </a:rPr>
                      <m:t>𝑥</m:t>
                    </m:r>
                    <m:r>
                      <a:rPr lang="en-US" sz="1200" i="1">
                        <a:latin typeface="Cambria Math" panose="02040503050406030204" pitchFamily="18" charset="0"/>
                        <a:ea typeface="Calibri" panose="020F0502020204030204" pitchFamily="34" charset="0"/>
                        <a:cs typeface="David" panose="020E0502060401010101" pitchFamily="34" charset="-79"/>
                      </a:rPr>
                      <m:t>,</m:t>
                    </m:r>
                    <m:r>
                      <a:rPr lang="en-US" sz="1200" i="1">
                        <a:latin typeface="Cambria Math" panose="02040503050406030204" pitchFamily="18" charset="0"/>
                        <a:ea typeface="Calibri" panose="020F0502020204030204" pitchFamily="34" charset="0"/>
                        <a:cs typeface="David" panose="020E0502060401010101" pitchFamily="34" charset="-79"/>
                      </a:rPr>
                      <m:t>𝑦</m:t>
                    </m:r>
                    <m:r>
                      <a:rPr lang="en-US" sz="1200" i="1">
                        <a:latin typeface="Cambria Math" panose="02040503050406030204" pitchFamily="18" charset="0"/>
                        <a:ea typeface="Calibri" panose="020F0502020204030204" pitchFamily="34" charset="0"/>
                        <a:cs typeface="David" panose="020E0502060401010101" pitchFamily="34" charset="-79"/>
                      </a:rPr>
                      <m:t>,</m:t>
                    </m:r>
                    <m:r>
                      <a:rPr lang="en-US" sz="1200" i="1">
                        <a:latin typeface="Cambria Math" panose="02040503050406030204" pitchFamily="18" charset="0"/>
                        <a:ea typeface="Calibri" panose="020F0502020204030204" pitchFamily="34" charset="0"/>
                        <a:cs typeface="David" panose="020E0502060401010101" pitchFamily="34" charset="-79"/>
                      </a:rPr>
                      <m:t>𝑧</m:t>
                    </m:r>
                    <m:r>
                      <a:rPr lang="en-US" sz="1200" i="1">
                        <a:latin typeface="Cambria Math" panose="02040503050406030204" pitchFamily="18" charset="0"/>
                        <a:ea typeface="Calibri" panose="020F0502020204030204" pitchFamily="34" charset="0"/>
                        <a:cs typeface="David" panose="020E0502060401010101" pitchFamily="34" charset="-79"/>
                      </a:rPr>
                      <m:t>]</m:t>
                    </m:r>
                    <m:r>
                      <a:rPr lang="en-US" sz="1200" i="1">
                        <a:latin typeface="Cambria Math" panose="02040503050406030204" pitchFamily="18" charset="0"/>
                        <a:ea typeface="Calibri" panose="020F0502020204030204" pitchFamily="34" charset="0"/>
                        <a:cs typeface="David" panose="020E0502060401010101" pitchFamily="34" charset="-79"/>
                      </a:rPr>
                      <m:t>𝜖</m:t>
                    </m:r>
                    <m:sSup>
                      <m:sSupPr>
                        <m:ctrlPr>
                          <a:rPr lang="en-US" sz="1200" i="1">
                            <a:latin typeface="Cambria Math" panose="02040503050406030204" pitchFamily="18" charset="0"/>
                            <a:ea typeface="Calibri" panose="020F0502020204030204" pitchFamily="34" charset="0"/>
                            <a:cs typeface="David" panose="020E0502060401010101" pitchFamily="34" charset="-79"/>
                          </a:rPr>
                        </m:ctrlPr>
                      </m:sSupPr>
                      <m:e>
                        <m:r>
                          <a:rPr lang="en-US" sz="1200" i="1">
                            <a:latin typeface="Cambria Math" panose="02040503050406030204" pitchFamily="18" charset="0"/>
                            <a:ea typeface="Calibri" panose="020F0502020204030204" pitchFamily="34" charset="0"/>
                            <a:cs typeface="David" panose="020E0502060401010101" pitchFamily="34" charset="-79"/>
                          </a:rPr>
                          <m:t>ℛ</m:t>
                        </m:r>
                      </m:e>
                      <m:sup>
                        <m:r>
                          <a:rPr lang="en-US" sz="1200" i="1">
                            <a:latin typeface="Cambria Math" panose="02040503050406030204" pitchFamily="18" charset="0"/>
                            <a:ea typeface="Calibri" panose="020F0502020204030204" pitchFamily="34" charset="0"/>
                            <a:cs typeface="David" panose="020E0502060401010101" pitchFamily="34" charset="-79"/>
                          </a:rPr>
                          <m:t>𝑛𝑥𝑛𝑥𝑛</m:t>
                        </m:r>
                      </m:sup>
                    </m:sSup>
                  </m:oMath>
                </a14:m>
                <a:r>
                  <a:rPr lang="en-US" sz="1200" i="1" dirty="0">
                    <a:latin typeface="Cambria Math" panose="02040503050406030204" pitchFamily="18" charset="0"/>
                    <a:ea typeface="Calibri" panose="020F0502020204030204" pitchFamily="34" charset="0"/>
                    <a:cs typeface="David" panose="020E0502060401010101" pitchFamily="34" charset="-79"/>
                  </a:rPr>
                  <a:t> - The Input, a 3D voxel array.</a:t>
                </a:r>
              </a:p>
              <a:p>
                <a:pPr lvl="0"/>
                <a:endParaRPr lang="en-US" sz="1200" i="1" dirty="0">
                  <a:latin typeface="Cambria Math" panose="02040503050406030204" pitchFamily="18" charset="0"/>
                  <a:ea typeface="Calibri" panose="020F0502020204030204" pitchFamily="34" charset="0"/>
                  <a:cs typeface="David" panose="020E0502060401010101" pitchFamily="34" charset="-79"/>
                </a:endParaRPr>
              </a:p>
              <a:p>
                <a:pPr lvl="0"/>
                <a14:m>
                  <m:oMath xmlns:m="http://schemas.openxmlformats.org/officeDocument/2006/math">
                    <m:r>
                      <a:rPr lang="en-US" sz="1200" b="0" i="1" smtClean="0">
                        <a:latin typeface="Cambria Math" panose="02040503050406030204" pitchFamily="18" charset="0"/>
                        <a:ea typeface="Calibri" panose="020F0502020204030204" pitchFamily="34" charset="0"/>
                        <a:cs typeface="David" panose="020E0502060401010101" pitchFamily="34" charset="-79"/>
                      </a:rPr>
                      <m:t> − </m:t>
                    </m:r>
                    <m:r>
                      <a:rPr lang="en-US" sz="1200" i="1">
                        <a:latin typeface="Cambria Math" panose="02040503050406030204" pitchFamily="18" charset="0"/>
                        <a:ea typeface="Calibri" panose="020F0502020204030204" pitchFamily="34" charset="0"/>
                        <a:cs typeface="David" panose="020E0502060401010101" pitchFamily="34" charset="-79"/>
                      </a:rPr>
                      <m:t>𝑋𝑓</m:t>
                    </m:r>
                    <m:r>
                      <a:rPr lang="en-US" sz="1200" i="1">
                        <a:latin typeface="Cambria Math" panose="02040503050406030204" pitchFamily="18" charset="0"/>
                        <a:ea typeface="Calibri" panose="020F0502020204030204" pitchFamily="34" charset="0"/>
                        <a:cs typeface="David" panose="020E0502060401010101" pitchFamily="34" charset="-79"/>
                      </a:rPr>
                      <m:t>[</m:t>
                    </m:r>
                    <m:r>
                      <a:rPr lang="en-US" sz="1200" i="1">
                        <a:latin typeface="Cambria Math" panose="02040503050406030204" pitchFamily="18" charset="0"/>
                        <a:ea typeface="Calibri" panose="020F0502020204030204" pitchFamily="34" charset="0"/>
                        <a:cs typeface="David" panose="020E0502060401010101" pitchFamily="34" charset="-79"/>
                      </a:rPr>
                      <m:t>𝜂</m:t>
                    </m:r>
                    <m:r>
                      <a:rPr lang="en-US" sz="1200" i="1">
                        <a:latin typeface="Cambria Math" panose="02040503050406030204" pitchFamily="18" charset="0"/>
                        <a:ea typeface="Calibri" panose="020F0502020204030204" pitchFamily="34" charset="0"/>
                        <a:cs typeface="David" panose="020E0502060401010101" pitchFamily="34" charset="-79"/>
                      </a:rPr>
                      <m:t>,</m:t>
                    </m:r>
                    <m:sSub>
                      <m:sSubPr>
                        <m:ctrlPr>
                          <a:rPr lang="en-US" sz="1200" i="1">
                            <a:latin typeface="Cambria Math" panose="02040503050406030204" pitchFamily="18" charset="0"/>
                            <a:ea typeface="Calibri" panose="020F0502020204030204" pitchFamily="34" charset="0"/>
                            <a:cs typeface="David" panose="020E0502060401010101" pitchFamily="34" charset="-79"/>
                          </a:rPr>
                        </m:ctrlPr>
                      </m:sSubPr>
                      <m:e>
                        <m:r>
                          <a:rPr lang="en-US" sz="1200" i="1">
                            <a:latin typeface="Cambria Math" panose="02040503050406030204" pitchFamily="18" charset="0"/>
                            <a:ea typeface="Calibri" panose="020F0502020204030204" pitchFamily="34" charset="0"/>
                            <a:cs typeface="David" panose="020E0502060401010101" pitchFamily="34" charset="-79"/>
                          </a:rPr>
                          <m:t>𝑠</m:t>
                        </m:r>
                      </m:e>
                      <m:sub>
                        <m:r>
                          <a:rPr lang="en-US" sz="1200" i="1">
                            <a:latin typeface="Cambria Math" panose="02040503050406030204" pitchFamily="18" charset="0"/>
                            <a:ea typeface="Calibri" panose="020F0502020204030204" pitchFamily="34" charset="0"/>
                            <a:cs typeface="David" panose="020E0502060401010101" pitchFamily="34" charset="-79"/>
                          </a:rPr>
                          <m:t>1</m:t>
                        </m:r>
                      </m:sub>
                    </m:sSub>
                    <m:r>
                      <a:rPr lang="en-US" sz="1200" i="1">
                        <a:latin typeface="Cambria Math" panose="02040503050406030204" pitchFamily="18" charset="0"/>
                        <a:ea typeface="Calibri" panose="020F0502020204030204" pitchFamily="34" charset="0"/>
                        <a:cs typeface="David" panose="020E0502060401010101" pitchFamily="34" charset="-79"/>
                      </a:rPr>
                      <m:t>,</m:t>
                    </m:r>
                    <m:sSub>
                      <m:sSubPr>
                        <m:ctrlPr>
                          <a:rPr lang="en-US" sz="1200" i="1">
                            <a:latin typeface="Cambria Math" panose="02040503050406030204" pitchFamily="18" charset="0"/>
                            <a:ea typeface="Calibri" panose="020F0502020204030204" pitchFamily="34" charset="0"/>
                            <a:cs typeface="David" panose="020E0502060401010101" pitchFamily="34" charset="-79"/>
                          </a:rPr>
                        </m:ctrlPr>
                      </m:sSubPr>
                      <m:e>
                        <m:r>
                          <a:rPr lang="en-US" sz="1200" i="1">
                            <a:latin typeface="Cambria Math" panose="02040503050406030204" pitchFamily="18" charset="0"/>
                            <a:ea typeface="Calibri" panose="020F0502020204030204" pitchFamily="34" charset="0"/>
                            <a:cs typeface="David" panose="020E0502060401010101" pitchFamily="34" charset="-79"/>
                          </a:rPr>
                          <m:t>𝑠</m:t>
                        </m:r>
                      </m:e>
                      <m:sub>
                        <m:r>
                          <a:rPr lang="en-US" sz="1200" i="1">
                            <a:latin typeface="Cambria Math" panose="02040503050406030204" pitchFamily="18" charset="0"/>
                            <a:ea typeface="Calibri" panose="020F0502020204030204" pitchFamily="34" charset="0"/>
                            <a:cs typeface="David" panose="020E0502060401010101" pitchFamily="34" charset="-79"/>
                          </a:rPr>
                          <m:t>2</m:t>
                        </m:r>
                      </m:sub>
                    </m:sSub>
                    <m:r>
                      <a:rPr lang="en-US" sz="1200" i="1">
                        <a:latin typeface="Cambria Math" panose="02040503050406030204" pitchFamily="18" charset="0"/>
                        <a:ea typeface="Calibri" panose="020F0502020204030204" pitchFamily="34" charset="0"/>
                        <a:cs typeface="David" panose="020E0502060401010101" pitchFamily="34" charset="-79"/>
                      </a:rPr>
                      <m:t>,</m:t>
                    </m:r>
                    <m:sSub>
                      <m:sSubPr>
                        <m:ctrlPr>
                          <a:rPr lang="en-US" sz="1200" i="1">
                            <a:latin typeface="Cambria Math" panose="02040503050406030204" pitchFamily="18" charset="0"/>
                            <a:ea typeface="Calibri" panose="020F0502020204030204" pitchFamily="34" charset="0"/>
                            <a:cs typeface="David" panose="020E0502060401010101" pitchFamily="34" charset="-79"/>
                          </a:rPr>
                        </m:ctrlPr>
                      </m:sSubPr>
                      <m:e>
                        <m:r>
                          <a:rPr lang="en-US" sz="1200" i="1">
                            <a:latin typeface="Cambria Math" panose="02040503050406030204" pitchFamily="18" charset="0"/>
                            <a:ea typeface="Calibri" panose="020F0502020204030204" pitchFamily="34" charset="0"/>
                            <a:cs typeface="David" panose="020E0502060401010101" pitchFamily="34" charset="-79"/>
                          </a:rPr>
                          <m:t>𝑡</m:t>
                        </m:r>
                      </m:e>
                      <m:sub>
                        <m:r>
                          <a:rPr lang="en-US" sz="1200" i="1">
                            <a:latin typeface="Cambria Math" panose="02040503050406030204" pitchFamily="18" charset="0"/>
                            <a:ea typeface="Calibri" panose="020F0502020204030204" pitchFamily="34" charset="0"/>
                            <a:cs typeface="David" panose="020E0502060401010101" pitchFamily="34" charset="-79"/>
                          </a:rPr>
                          <m:t>1</m:t>
                        </m:r>
                      </m:sub>
                    </m:sSub>
                    <m:r>
                      <a:rPr lang="en-US" sz="1200" i="1">
                        <a:latin typeface="Cambria Math" panose="02040503050406030204" pitchFamily="18" charset="0"/>
                        <a:ea typeface="Calibri" panose="020F0502020204030204" pitchFamily="34" charset="0"/>
                        <a:cs typeface="David" panose="020E0502060401010101" pitchFamily="34" charset="-79"/>
                      </a:rPr>
                      <m:t>,</m:t>
                    </m:r>
                    <m:sSub>
                      <m:sSubPr>
                        <m:ctrlPr>
                          <a:rPr lang="en-US" sz="1200" i="1">
                            <a:latin typeface="Cambria Math" panose="02040503050406030204" pitchFamily="18" charset="0"/>
                            <a:ea typeface="Calibri" panose="020F0502020204030204" pitchFamily="34" charset="0"/>
                            <a:cs typeface="David" panose="020E0502060401010101" pitchFamily="34" charset="-79"/>
                          </a:rPr>
                        </m:ctrlPr>
                      </m:sSubPr>
                      <m:e>
                        <m:r>
                          <a:rPr lang="en-US" sz="1200" i="1">
                            <a:latin typeface="Cambria Math" panose="02040503050406030204" pitchFamily="18" charset="0"/>
                            <a:ea typeface="Calibri" panose="020F0502020204030204" pitchFamily="34" charset="0"/>
                            <a:cs typeface="David" panose="020E0502060401010101" pitchFamily="34" charset="-79"/>
                          </a:rPr>
                          <m:t>𝑡</m:t>
                        </m:r>
                      </m:e>
                      <m:sub>
                        <m:r>
                          <a:rPr lang="en-US" sz="1200" i="1">
                            <a:latin typeface="Cambria Math" panose="02040503050406030204" pitchFamily="18" charset="0"/>
                            <a:ea typeface="Calibri" panose="020F0502020204030204" pitchFamily="34" charset="0"/>
                            <a:cs typeface="David" panose="020E0502060401010101" pitchFamily="34" charset="-79"/>
                          </a:rPr>
                          <m:t>2</m:t>
                        </m:r>
                      </m:sub>
                    </m:sSub>
                    <m:r>
                      <a:rPr lang="en-US" sz="1200" i="1">
                        <a:latin typeface="Cambria Math" panose="02040503050406030204" pitchFamily="18" charset="0"/>
                        <a:ea typeface="Calibri" panose="020F0502020204030204" pitchFamily="34" charset="0"/>
                        <a:cs typeface="David" panose="020E0502060401010101" pitchFamily="34" charset="-79"/>
                      </a:rPr>
                      <m:t>]</m:t>
                    </m:r>
                    <m:r>
                      <a:rPr lang="en-US" sz="1200" i="1">
                        <a:latin typeface="Cambria Math" panose="02040503050406030204" pitchFamily="18" charset="0"/>
                        <a:ea typeface="Calibri" panose="020F0502020204030204" pitchFamily="34" charset="0"/>
                        <a:cs typeface="David" panose="020E0502060401010101" pitchFamily="34" charset="-79"/>
                      </a:rPr>
                      <m:t>𝜖</m:t>
                    </m:r>
                    <m:sSup>
                      <m:sSupPr>
                        <m:ctrlPr>
                          <a:rPr lang="en-US" sz="1200" i="1">
                            <a:latin typeface="Cambria Math" panose="02040503050406030204" pitchFamily="18" charset="0"/>
                            <a:ea typeface="Calibri" panose="020F0502020204030204" pitchFamily="34" charset="0"/>
                            <a:cs typeface="David" panose="020E0502060401010101" pitchFamily="34" charset="-79"/>
                          </a:rPr>
                        </m:ctrlPr>
                      </m:sSupPr>
                      <m:e>
                        <m:r>
                          <a:rPr lang="en-US" sz="1200" i="1">
                            <a:latin typeface="Cambria Math" panose="02040503050406030204" pitchFamily="18" charset="0"/>
                            <a:ea typeface="Calibri" panose="020F0502020204030204" pitchFamily="34" charset="0"/>
                            <a:cs typeface="David" panose="020E0502060401010101" pitchFamily="34" charset="-79"/>
                          </a:rPr>
                          <m:t>ℛ</m:t>
                        </m:r>
                      </m:e>
                      <m:sup>
                        <m:r>
                          <a:rPr lang="en-US" sz="1200" i="1">
                            <a:latin typeface="Cambria Math" panose="02040503050406030204" pitchFamily="18" charset="0"/>
                            <a:ea typeface="Calibri" panose="020F0502020204030204" pitchFamily="34" charset="0"/>
                            <a:cs typeface="David" panose="020E0502060401010101" pitchFamily="34" charset="-79"/>
                          </a:rPr>
                          <m:t>3</m:t>
                        </m:r>
                        <m:r>
                          <a:rPr lang="en-US" sz="1200" i="1">
                            <a:latin typeface="Cambria Math" panose="02040503050406030204" pitchFamily="18" charset="0"/>
                            <a:ea typeface="Calibri" panose="020F0502020204030204" pitchFamily="34" charset="0"/>
                            <a:cs typeface="David" panose="020E0502060401010101" pitchFamily="34" charset="-79"/>
                          </a:rPr>
                          <m:t>𝑥𝑛𝑥𝑛𝑥</m:t>
                        </m:r>
                        <m:r>
                          <a:rPr lang="en-US" sz="1200" i="1">
                            <a:latin typeface="Cambria Math" panose="02040503050406030204" pitchFamily="18" charset="0"/>
                            <a:ea typeface="Calibri" panose="020F0502020204030204" pitchFamily="34" charset="0"/>
                            <a:cs typeface="David" panose="020E0502060401010101" pitchFamily="34" charset="-79"/>
                          </a:rPr>
                          <m:t>2</m:t>
                        </m:r>
                        <m:r>
                          <a:rPr lang="en-US" sz="1200" i="1">
                            <a:latin typeface="Cambria Math" panose="02040503050406030204" pitchFamily="18" charset="0"/>
                            <a:ea typeface="Calibri" panose="020F0502020204030204" pitchFamily="34" charset="0"/>
                            <a:cs typeface="David" panose="020E0502060401010101" pitchFamily="34" charset="-79"/>
                          </a:rPr>
                          <m:t>𝑥</m:t>
                        </m:r>
                        <m:r>
                          <a:rPr lang="en-US" sz="1200" i="1">
                            <a:latin typeface="Cambria Math" panose="02040503050406030204" pitchFamily="18" charset="0"/>
                            <a:ea typeface="Calibri" panose="020F0502020204030204" pitchFamily="34" charset="0"/>
                            <a:cs typeface="David" panose="020E0502060401010101" pitchFamily="34" charset="-79"/>
                          </a:rPr>
                          <m:t>2</m:t>
                        </m:r>
                        <m:r>
                          <a:rPr lang="en-US" sz="1200" i="1">
                            <a:latin typeface="Cambria Math" panose="02040503050406030204" pitchFamily="18" charset="0"/>
                            <a:ea typeface="Calibri" panose="020F0502020204030204" pitchFamily="34" charset="0"/>
                            <a:cs typeface="David" panose="020E0502060401010101" pitchFamily="34" charset="-79"/>
                          </a:rPr>
                          <m:t>𝑛</m:t>
                        </m:r>
                      </m:sup>
                    </m:sSup>
                    <m:r>
                      <a:rPr lang="en-US" sz="1200" i="1">
                        <a:latin typeface="Cambria Math" panose="02040503050406030204" pitchFamily="18" charset="0"/>
                        <a:ea typeface="Calibri" panose="020F0502020204030204" pitchFamily="34" charset="0"/>
                        <a:cs typeface="David" panose="020E0502060401010101" pitchFamily="34" charset="-79"/>
                      </a:rPr>
                      <m:t>− </m:t>
                    </m:r>
                  </m:oMath>
                </a14:m>
                <a:r>
                  <a:rPr lang="en-US" sz="1200" i="1" dirty="0">
                    <a:latin typeface="Cambria Math" panose="02040503050406030204" pitchFamily="18" charset="0"/>
                    <a:ea typeface="Calibri" panose="020F0502020204030204" pitchFamily="34" charset="0"/>
                    <a:cs typeface="David" panose="020E0502060401010101" pitchFamily="34" charset="-79"/>
                  </a:rPr>
                  <a:t>The output, a 5D array of the resulting coefficients of the X-Ray, transforms over the appropriate set of lines:</a:t>
                </a:r>
              </a:p>
              <a:p>
                <a:pPr marL="628650" lvl="1" indent="-171450">
                  <a:buFont typeface="Wingdings" panose="05000000000000000000" pitchFamily="2" charset="2"/>
                  <a:buChar char="§"/>
                </a:pPr>
                <a14:m>
                  <m:oMath xmlns:m="http://schemas.openxmlformats.org/officeDocument/2006/math">
                    <m:r>
                      <a:rPr lang="en-US" sz="1200" i="1">
                        <a:latin typeface="Cambria Math" panose="02040503050406030204" pitchFamily="18" charset="0"/>
                        <a:ea typeface="Calibri" panose="020F0502020204030204" pitchFamily="34" charset="0"/>
                        <a:cs typeface="David" panose="020E0502060401010101" pitchFamily="34" charset="-79"/>
                      </a:rPr>
                      <m:t>𝜂</m:t>
                    </m:r>
                  </m:oMath>
                </a14:m>
                <a:r>
                  <a:rPr lang="en-US" sz="1200" i="1" dirty="0">
                    <a:latin typeface="Cambria Math" panose="02040503050406030204" pitchFamily="18" charset="0"/>
                    <a:ea typeface="Calibri" panose="020F0502020204030204" pitchFamily="34" charset="0"/>
                    <a:cs typeface="David" panose="020E0502060401010101" pitchFamily="34" charset="-79"/>
                  </a:rPr>
                  <a:t> – The index for line-family (X, Y or Z-driven)</a:t>
                </a:r>
              </a:p>
              <a:p>
                <a:pPr marL="628650" lvl="1" indent="-171450">
                  <a:buFont typeface="Wingdings" panose="05000000000000000000" pitchFamily="2" charset="2"/>
                  <a:buChar char="§"/>
                </a:pPr>
                <a14:m>
                  <m:oMath xmlns:m="http://schemas.openxmlformats.org/officeDocument/2006/math">
                    <m:sSub>
                      <m:sSubPr>
                        <m:ctrlPr>
                          <a:rPr lang="en-US" sz="1200" i="1" smtClean="0">
                            <a:latin typeface="Cambria Math" panose="02040503050406030204" pitchFamily="18" charset="0"/>
                            <a:ea typeface="Calibri" panose="020F0502020204030204" pitchFamily="34" charset="0"/>
                            <a:cs typeface="David" panose="020E0502060401010101" pitchFamily="34" charset="-79"/>
                          </a:rPr>
                        </m:ctrlPr>
                      </m:sSubPr>
                      <m:e>
                        <m:r>
                          <a:rPr lang="en-US" sz="1200" b="0" i="1" smtClean="0">
                            <a:latin typeface="Cambria Math" panose="02040503050406030204" pitchFamily="18" charset="0"/>
                            <a:ea typeface="Calibri" panose="020F0502020204030204" pitchFamily="34" charset="0"/>
                            <a:cs typeface="David" panose="020E0502060401010101" pitchFamily="34" charset="-79"/>
                          </a:rPr>
                          <m:t> </m:t>
                        </m:r>
                        <m:r>
                          <a:rPr lang="en-US" sz="1200" i="1">
                            <a:latin typeface="Cambria Math" panose="02040503050406030204" pitchFamily="18" charset="0"/>
                            <a:ea typeface="Calibri" panose="020F0502020204030204" pitchFamily="34" charset="0"/>
                            <a:cs typeface="David" panose="020E0502060401010101" pitchFamily="34" charset="-79"/>
                          </a:rPr>
                          <m:t>𝑠</m:t>
                        </m:r>
                      </m:e>
                      <m:sub>
                        <m:r>
                          <a:rPr lang="en-US" sz="1200" i="1">
                            <a:latin typeface="Cambria Math" panose="02040503050406030204" pitchFamily="18" charset="0"/>
                            <a:ea typeface="Calibri" panose="020F0502020204030204" pitchFamily="34" charset="0"/>
                            <a:cs typeface="David" panose="020E0502060401010101" pitchFamily="34" charset="-79"/>
                          </a:rPr>
                          <m:t>1</m:t>
                        </m:r>
                      </m:sub>
                    </m:sSub>
                    <m:r>
                      <a:rPr lang="en-US" sz="1200" i="1">
                        <a:latin typeface="Cambria Math" panose="02040503050406030204" pitchFamily="18" charset="0"/>
                        <a:ea typeface="Calibri" panose="020F0502020204030204" pitchFamily="34" charset="0"/>
                        <a:cs typeface="David" panose="020E0502060401010101" pitchFamily="34" charset="-79"/>
                      </a:rPr>
                      <m:t>,</m:t>
                    </m:r>
                    <m:sSub>
                      <m:sSubPr>
                        <m:ctrlPr>
                          <a:rPr lang="en-US" sz="1200" i="1">
                            <a:latin typeface="Cambria Math" panose="02040503050406030204" pitchFamily="18" charset="0"/>
                            <a:ea typeface="Calibri" panose="020F0502020204030204" pitchFamily="34" charset="0"/>
                            <a:cs typeface="David" panose="020E0502060401010101" pitchFamily="34" charset="-79"/>
                          </a:rPr>
                        </m:ctrlPr>
                      </m:sSubPr>
                      <m:e>
                        <m:r>
                          <a:rPr lang="en-US" sz="1200" i="1">
                            <a:latin typeface="Cambria Math" panose="02040503050406030204" pitchFamily="18" charset="0"/>
                            <a:ea typeface="Calibri" panose="020F0502020204030204" pitchFamily="34" charset="0"/>
                            <a:cs typeface="David" panose="020E0502060401010101" pitchFamily="34" charset="-79"/>
                          </a:rPr>
                          <m:t>𝑠</m:t>
                        </m:r>
                      </m:e>
                      <m:sub>
                        <m:r>
                          <a:rPr lang="en-US" sz="1200" i="1">
                            <a:latin typeface="Cambria Math" panose="02040503050406030204" pitchFamily="18" charset="0"/>
                            <a:ea typeface="Calibri" panose="020F0502020204030204" pitchFamily="34" charset="0"/>
                            <a:cs typeface="David" panose="020E0502060401010101" pitchFamily="34" charset="-79"/>
                          </a:rPr>
                          <m:t>2</m:t>
                        </m:r>
                      </m:sub>
                    </m:sSub>
                    <m:r>
                      <a:rPr lang="en-US" sz="1200" i="1">
                        <a:latin typeface="Cambria Math" panose="02040503050406030204" pitchFamily="18" charset="0"/>
                        <a:ea typeface="Calibri" panose="020F0502020204030204" pitchFamily="34" charset="0"/>
                        <a:cs typeface="David" panose="020E0502060401010101" pitchFamily="34" charset="-79"/>
                      </a:rPr>
                      <m:t>,</m:t>
                    </m:r>
                    <m:sSub>
                      <m:sSubPr>
                        <m:ctrlPr>
                          <a:rPr lang="en-US" sz="1200" i="1">
                            <a:latin typeface="Cambria Math" panose="02040503050406030204" pitchFamily="18" charset="0"/>
                            <a:ea typeface="Calibri" panose="020F0502020204030204" pitchFamily="34" charset="0"/>
                            <a:cs typeface="David" panose="020E0502060401010101" pitchFamily="34" charset="-79"/>
                          </a:rPr>
                        </m:ctrlPr>
                      </m:sSubPr>
                      <m:e>
                        <m:r>
                          <a:rPr lang="en-US" sz="1200" i="1">
                            <a:latin typeface="Cambria Math" panose="02040503050406030204" pitchFamily="18" charset="0"/>
                            <a:ea typeface="Calibri" panose="020F0502020204030204" pitchFamily="34" charset="0"/>
                            <a:cs typeface="David" panose="020E0502060401010101" pitchFamily="34" charset="-79"/>
                          </a:rPr>
                          <m:t>𝑡</m:t>
                        </m:r>
                      </m:e>
                      <m:sub>
                        <m:r>
                          <a:rPr lang="en-US" sz="1200" i="1">
                            <a:latin typeface="Cambria Math" panose="02040503050406030204" pitchFamily="18" charset="0"/>
                            <a:ea typeface="Calibri" panose="020F0502020204030204" pitchFamily="34" charset="0"/>
                            <a:cs typeface="David" panose="020E0502060401010101" pitchFamily="34" charset="-79"/>
                          </a:rPr>
                          <m:t>1</m:t>
                        </m:r>
                      </m:sub>
                    </m:sSub>
                    <m:r>
                      <a:rPr lang="en-US" sz="1200" i="1">
                        <a:latin typeface="Cambria Math" panose="02040503050406030204" pitchFamily="18" charset="0"/>
                        <a:ea typeface="Calibri" panose="020F0502020204030204" pitchFamily="34" charset="0"/>
                        <a:cs typeface="David" panose="020E0502060401010101" pitchFamily="34" charset="-79"/>
                      </a:rPr>
                      <m:t>,</m:t>
                    </m:r>
                    <m:sSub>
                      <m:sSubPr>
                        <m:ctrlPr>
                          <a:rPr lang="en-US" sz="1200" i="1">
                            <a:latin typeface="Cambria Math" panose="02040503050406030204" pitchFamily="18" charset="0"/>
                            <a:ea typeface="Calibri" panose="020F0502020204030204" pitchFamily="34" charset="0"/>
                            <a:cs typeface="David" panose="020E0502060401010101" pitchFamily="34" charset="-79"/>
                          </a:rPr>
                        </m:ctrlPr>
                      </m:sSubPr>
                      <m:e>
                        <m:r>
                          <a:rPr lang="en-US" sz="1200" i="1">
                            <a:latin typeface="Cambria Math" panose="02040503050406030204" pitchFamily="18" charset="0"/>
                            <a:ea typeface="Calibri" panose="020F0502020204030204" pitchFamily="34" charset="0"/>
                            <a:cs typeface="David" panose="020E0502060401010101" pitchFamily="34" charset="-79"/>
                          </a:rPr>
                          <m:t>𝑡</m:t>
                        </m:r>
                      </m:e>
                      <m:sub>
                        <m:r>
                          <a:rPr lang="en-US" sz="1200" i="1">
                            <a:latin typeface="Cambria Math" panose="02040503050406030204" pitchFamily="18" charset="0"/>
                            <a:ea typeface="Calibri" panose="020F0502020204030204" pitchFamily="34" charset="0"/>
                            <a:cs typeface="David" panose="020E0502060401010101" pitchFamily="34" charset="-79"/>
                          </a:rPr>
                          <m:t>2</m:t>
                        </m:r>
                      </m:sub>
                    </m:sSub>
                  </m:oMath>
                </a14:m>
                <a:r>
                  <a:rPr lang="en-US" sz="1200" i="1" dirty="0">
                    <a:latin typeface="Cambria Math" panose="02040503050406030204" pitchFamily="18" charset="0"/>
                    <a:ea typeface="Calibri" panose="020F0502020204030204" pitchFamily="34" charset="0"/>
                    <a:cs typeface="David" panose="020E0502060401010101" pitchFamily="34" charset="-79"/>
                  </a:rPr>
                  <a:t>  - The pair of line slopes and the pair of line intercepts.</a:t>
                </a:r>
              </a:p>
              <a:p>
                <a:pPr lvl="1"/>
                <a:endParaRPr lang="en-US" sz="1200" i="1" dirty="0">
                  <a:latin typeface="Cambria Math" panose="02040503050406030204" pitchFamily="18" charset="0"/>
                  <a:ea typeface="Calibri" panose="020F0502020204030204" pitchFamily="34" charset="0"/>
                  <a:cs typeface="David" panose="020E0502060401010101" pitchFamily="34" charset="-79"/>
                </a:endParaRPr>
              </a:p>
              <a:p>
                <a:pPr lvl="0"/>
                <a14:m>
                  <m:oMath xmlns:m="http://schemas.openxmlformats.org/officeDocument/2006/math">
                    <m:r>
                      <a:rPr lang="en-US" sz="1200" b="0" i="1" smtClean="0">
                        <a:latin typeface="Cambria Math" panose="02040503050406030204" pitchFamily="18" charset="0"/>
                        <a:ea typeface="Calibri" panose="020F0502020204030204" pitchFamily="34" charset="0"/>
                        <a:cs typeface="David" panose="020E0502060401010101" pitchFamily="34" charset="-79"/>
                      </a:rPr>
                      <m:t> − </m:t>
                    </m:r>
                    <m:sSup>
                      <m:sSupPr>
                        <m:ctrlPr>
                          <a:rPr lang="en-US" sz="1200" i="1">
                            <a:latin typeface="Cambria Math" panose="02040503050406030204" pitchFamily="18" charset="0"/>
                            <a:ea typeface="Calibri" panose="020F0502020204030204" pitchFamily="34" charset="0"/>
                            <a:cs typeface="David" panose="020E0502060401010101" pitchFamily="34" charset="-79"/>
                          </a:rPr>
                        </m:ctrlPr>
                      </m:sSupPr>
                      <m:e>
                        <m:r>
                          <a:rPr lang="en-US" sz="1200" i="1">
                            <a:latin typeface="Cambria Math" panose="02040503050406030204" pitchFamily="18" charset="0"/>
                            <a:ea typeface="Calibri" panose="020F0502020204030204" pitchFamily="34" charset="0"/>
                            <a:cs typeface="David" panose="020E0502060401010101" pitchFamily="34" charset="-79"/>
                          </a:rPr>
                          <m:t>𝛹</m:t>
                        </m:r>
                      </m:e>
                      <m:sup>
                        <m:sSub>
                          <m:sSubPr>
                            <m:ctrlPr>
                              <a:rPr lang="en-US" sz="1200" i="1">
                                <a:latin typeface="Cambria Math" panose="02040503050406030204" pitchFamily="18" charset="0"/>
                                <a:ea typeface="Calibri" panose="020F0502020204030204" pitchFamily="34" charset="0"/>
                                <a:cs typeface="David" panose="020E0502060401010101" pitchFamily="34" charset="-79"/>
                              </a:rPr>
                            </m:ctrlPr>
                          </m:sSubPr>
                          <m:e>
                            <m:r>
                              <a:rPr lang="en-US" sz="1200" i="1">
                                <a:latin typeface="Cambria Math" panose="02040503050406030204" pitchFamily="18" charset="0"/>
                                <a:ea typeface="Calibri" panose="020F0502020204030204" pitchFamily="34" charset="0"/>
                                <a:cs typeface="David" panose="020E0502060401010101" pitchFamily="34" charset="-79"/>
                              </a:rPr>
                              <m:t>𝑠</m:t>
                            </m:r>
                          </m:e>
                          <m:sub>
                            <m:r>
                              <a:rPr lang="en-US" sz="1200" i="1">
                                <a:latin typeface="Cambria Math" panose="02040503050406030204" pitchFamily="18" charset="0"/>
                                <a:ea typeface="Calibri" panose="020F0502020204030204" pitchFamily="34" charset="0"/>
                                <a:cs typeface="David" panose="020E0502060401010101" pitchFamily="34" charset="-79"/>
                              </a:rPr>
                              <m:t>𝑥</m:t>
                            </m:r>
                          </m:sub>
                        </m:sSub>
                        <m:r>
                          <a:rPr lang="en-US" sz="1200" i="1">
                            <a:latin typeface="Cambria Math" panose="02040503050406030204" pitchFamily="18" charset="0"/>
                            <a:ea typeface="Calibri" panose="020F0502020204030204" pitchFamily="34" charset="0"/>
                            <a:cs typeface="David" panose="020E0502060401010101" pitchFamily="34" charset="-79"/>
                          </a:rPr>
                          <m:t>,</m:t>
                        </m:r>
                        <m:sSub>
                          <m:sSubPr>
                            <m:ctrlPr>
                              <a:rPr lang="en-US" sz="1200" i="1">
                                <a:latin typeface="Cambria Math" panose="02040503050406030204" pitchFamily="18" charset="0"/>
                                <a:ea typeface="Calibri" panose="020F0502020204030204" pitchFamily="34" charset="0"/>
                                <a:cs typeface="David" panose="020E0502060401010101" pitchFamily="34" charset="-79"/>
                              </a:rPr>
                            </m:ctrlPr>
                          </m:sSubPr>
                          <m:e>
                            <m:r>
                              <a:rPr lang="en-US" sz="1200" i="1">
                                <a:latin typeface="Cambria Math" panose="02040503050406030204" pitchFamily="18" charset="0"/>
                                <a:ea typeface="Calibri" panose="020F0502020204030204" pitchFamily="34" charset="0"/>
                                <a:cs typeface="David" panose="020E0502060401010101" pitchFamily="34" charset="-79"/>
                              </a:rPr>
                              <m:t>𝑠</m:t>
                            </m:r>
                          </m:e>
                          <m:sub>
                            <m:r>
                              <a:rPr lang="en-US" sz="1200" i="1">
                                <a:latin typeface="Cambria Math" panose="02040503050406030204" pitchFamily="18" charset="0"/>
                                <a:ea typeface="Calibri" panose="020F0502020204030204" pitchFamily="34" charset="0"/>
                                <a:cs typeface="David" panose="020E0502060401010101" pitchFamily="34" charset="-79"/>
                              </a:rPr>
                              <m:t>𝑦</m:t>
                            </m:r>
                          </m:sub>
                        </m:sSub>
                      </m:sup>
                    </m:sSup>
                  </m:oMath>
                </a14:m>
                <a:r>
                  <a:rPr lang="en-US" sz="1200" i="1" dirty="0">
                    <a:latin typeface="Cambria Math" panose="02040503050406030204" pitchFamily="18" charset="0"/>
                    <a:ea typeface="Calibri" panose="020F0502020204030204" pitchFamily="34" charset="0"/>
                    <a:cs typeface="David" panose="020E0502060401010101" pitchFamily="34" charset="-79"/>
                  </a:rPr>
                  <a:t>- The Line fragments array for Z-driven lines with slopes </a:t>
                </a:r>
                <a14:m>
                  <m:oMath xmlns:m="http://schemas.openxmlformats.org/officeDocument/2006/math">
                    <m:sSub>
                      <m:sSubPr>
                        <m:ctrlPr>
                          <a:rPr lang="en-US" sz="1200" i="1">
                            <a:latin typeface="Cambria Math" panose="02040503050406030204" pitchFamily="18" charset="0"/>
                            <a:ea typeface="Calibri" panose="020F0502020204030204" pitchFamily="34" charset="0"/>
                            <a:cs typeface="David" panose="020E0502060401010101" pitchFamily="34" charset="-79"/>
                          </a:rPr>
                        </m:ctrlPr>
                      </m:sSubPr>
                      <m:e>
                        <m:r>
                          <a:rPr lang="en-US" sz="1200" i="1">
                            <a:latin typeface="Cambria Math" panose="02040503050406030204" pitchFamily="18" charset="0"/>
                            <a:ea typeface="Calibri" panose="020F0502020204030204" pitchFamily="34" charset="0"/>
                            <a:cs typeface="David" panose="020E0502060401010101" pitchFamily="34" charset="-79"/>
                          </a:rPr>
                          <m:t>𝑠</m:t>
                        </m:r>
                      </m:e>
                      <m:sub>
                        <m:r>
                          <a:rPr lang="en-US" sz="1200" i="1">
                            <a:latin typeface="Cambria Math" panose="02040503050406030204" pitchFamily="18" charset="0"/>
                            <a:ea typeface="Calibri" panose="020F0502020204030204" pitchFamily="34" charset="0"/>
                            <a:cs typeface="David" panose="020E0502060401010101" pitchFamily="34" charset="-79"/>
                          </a:rPr>
                          <m:t>𝑥</m:t>
                        </m:r>
                      </m:sub>
                    </m:sSub>
                    <m:r>
                      <a:rPr lang="en-US" sz="1200" i="1">
                        <a:latin typeface="Cambria Math" panose="02040503050406030204" pitchFamily="18" charset="0"/>
                        <a:ea typeface="Calibri" panose="020F0502020204030204" pitchFamily="34" charset="0"/>
                        <a:cs typeface="David" panose="020E0502060401010101" pitchFamily="34" charset="-79"/>
                      </a:rPr>
                      <m:t>,</m:t>
                    </m:r>
                    <m:sSub>
                      <m:sSubPr>
                        <m:ctrlPr>
                          <a:rPr lang="en-US" sz="1200" i="1">
                            <a:latin typeface="Cambria Math" panose="02040503050406030204" pitchFamily="18" charset="0"/>
                            <a:ea typeface="Calibri" panose="020F0502020204030204" pitchFamily="34" charset="0"/>
                            <a:cs typeface="David" panose="020E0502060401010101" pitchFamily="34" charset="-79"/>
                          </a:rPr>
                        </m:ctrlPr>
                      </m:sSubPr>
                      <m:e>
                        <m:r>
                          <a:rPr lang="en-US" sz="1200" i="1">
                            <a:latin typeface="Cambria Math" panose="02040503050406030204" pitchFamily="18" charset="0"/>
                            <a:ea typeface="Calibri" panose="020F0502020204030204" pitchFamily="34" charset="0"/>
                            <a:cs typeface="David" panose="020E0502060401010101" pitchFamily="34" charset="-79"/>
                          </a:rPr>
                          <m:t>𝑠</m:t>
                        </m:r>
                      </m:e>
                      <m:sub>
                        <m:r>
                          <a:rPr lang="en-US" sz="1200" i="1">
                            <a:latin typeface="Cambria Math" panose="02040503050406030204" pitchFamily="18" charset="0"/>
                            <a:ea typeface="Calibri" panose="020F0502020204030204" pitchFamily="34" charset="0"/>
                            <a:cs typeface="David" panose="020E0502060401010101" pitchFamily="34" charset="-79"/>
                          </a:rPr>
                          <m:t>𝑦</m:t>
                        </m:r>
                      </m:sub>
                    </m:sSub>
                  </m:oMath>
                </a14:m>
                <a:r>
                  <a:rPr lang="en-US" sz="1200" i="1" dirty="0">
                    <a:latin typeface="Cambria Math" panose="02040503050406030204" pitchFamily="18" charset="0"/>
                    <a:ea typeface="Calibri" panose="020F0502020204030204" pitchFamily="34" charset="0"/>
                    <a:cs typeface="David" panose="020E0502060401010101" pitchFamily="34" charset="-79"/>
                  </a:rPr>
                  <a:t>. </a:t>
                </a:r>
              </a:p>
              <a:p>
                <a:pPr lvl="0"/>
                <a:endParaRPr lang="en-US" sz="1200" i="1" dirty="0">
                  <a:latin typeface="Cambria Math" panose="02040503050406030204" pitchFamily="18" charset="0"/>
                  <a:ea typeface="Calibri" panose="020F0502020204030204" pitchFamily="34" charset="0"/>
                  <a:cs typeface="David" panose="020E0502060401010101" pitchFamily="34" charset="-79"/>
                </a:endParaRPr>
              </a:p>
              <a:p>
                <a:pPr lvl="0"/>
                <a14:m>
                  <m:oMath xmlns:m="http://schemas.openxmlformats.org/officeDocument/2006/math">
                    <m:r>
                      <a:rPr lang="en-US" sz="1200" b="0" i="1" smtClean="0">
                        <a:latin typeface="Cambria Math" panose="02040503050406030204" pitchFamily="18" charset="0"/>
                        <a:ea typeface="Calibri" panose="020F0502020204030204" pitchFamily="34" charset="0"/>
                        <a:cs typeface="David" panose="020E0502060401010101" pitchFamily="34" charset="-79"/>
                      </a:rPr>
                      <m:t> − </m:t>
                    </m:r>
                    <m:r>
                      <a:rPr lang="en-US" sz="1200" i="1">
                        <a:latin typeface="Cambria Math" panose="02040503050406030204" pitchFamily="18" charset="0"/>
                        <a:ea typeface="Calibri" panose="020F0502020204030204" pitchFamily="34" charset="0"/>
                        <a:cs typeface="David" panose="020E0502060401010101" pitchFamily="34" charset="-79"/>
                      </a:rPr>
                      <m:t> </m:t>
                    </m:r>
                    <m:sSub>
                      <m:sSubPr>
                        <m:ctrlPr>
                          <a:rPr lang="en-US" sz="1200" i="1">
                            <a:latin typeface="Cambria Math" panose="02040503050406030204" pitchFamily="18" charset="0"/>
                            <a:ea typeface="Calibri" panose="020F0502020204030204" pitchFamily="34" charset="0"/>
                            <a:cs typeface="David" panose="020E0502060401010101" pitchFamily="34" charset="-79"/>
                          </a:rPr>
                        </m:ctrlPr>
                      </m:sSubPr>
                      <m:e>
                        <m:acc>
                          <m:accPr>
                            <m:chr m:val="̃"/>
                            <m:ctrlPr>
                              <a:rPr lang="en-US" sz="1200" i="1">
                                <a:latin typeface="Cambria Math" panose="02040503050406030204" pitchFamily="18" charset="0"/>
                                <a:ea typeface="Calibri" panose="020F0502020204030204" pitchFamily="34" charset="0"/>
                                <a:cs typeface="David" panose="020E0502060401010101" pitchFamily="34" charset="-79"/>
                              </a:rPr>
                            </m:ctrlPr>
                          </m:accPr>
                          <m:e>
                            <m:r>
                              <a:rPr lang="en-US" sz="1200" i="1">
                                <a:latin typeface="Cambria Math" panose="02040503050406030204" pitchFamily="18" charset="0"/>
                                <a:ea typeface="Calibri" panose="020F0502020204030204" pitchFamily="34" charset="0"/>
                                <a:cs typeface="David" panose="020E0502060401010101" pitchFamily="34" charset="-79"/>
                              </a:rPr>
                              <m:t>𝑓</m:t>
                            </m:r>
                          </m:e>
                        </m:acc>
                      </m:e>
                      <m:sub>
                        <m:r>
                          <a:rPr lang="en-US" sz="1200" i="1">
                            <a:latin typeface="Cambria Math" panose="02040503050406030204" pitchFamily="18" charset="0"/>
                            <a:ea typeface="Calibri" panose="020F0502020204030204" pitchFamily="34" charset="0"/>
                            <a:cs typeface="David" panose="020E0502060401010101" pitchFamily="34" charset="-79"/>
                          </a:rPr>
                          <m:t>𝑟</m:t>
                        </m:r>
                      </m:sub>
                    </m:sSub>
                    <m:r>
                      <a:rPr lang="en-US" sz="1200" i="1">
                        <a:latin typeface="Cambria Math" panose="02040503050406030204" pitchFamily="18" charset="0"/>
                        <a:ea typeface="Calibri" panose="020F0502020204030204" pitchFamily="34" charset="0"/>
                        <a:cs typeface="David" panose="020E0502060401010101" pitchFamily="34" charset="-79"/>
                      </a:rPr>
                      <m:t>= </m:t>
                    </m:r>
                    <m:r>
                      <a:rPr lang="en-US" sz="1200" i="1">
                        <a:latin typeface="Cambria Math" panose="02040503050406030204" pitchFamily="18" charset="0"/>
                        <a:ea typeface="Calibri" panose="020F0502020204030204" pitchFamily="34" charset="0"/>
                        <a:cs typeface="David" panose="020E0502060401010101" pitchFamily="34" charset="-79"/>
                      </a:rPr>
                      <m:t>𝐸𝑓</m:t>
                    </m:r>
                    <m:r>
                      <a:rPr lang="en-US" sz="1200" i="1">
                        <a:latin typeface="Cambria Math" panose="02040503050406030204" pitchFamily="18" charset="0"/>
                        <a:ea typeface="Calibri" panose="020F0502020204030204" pitchFamily="34" charset="0"/>
                        <a:cs typeface="David" panose="020E0502060401010101" pitchFamily="34" charset="-79"/>
                      </a:rPr>
                      <m:t>,  </m:t>
                    </m:r>
                    <m:sSub>
                      <m:sSubPr>
                        <m:ctrlPr>
                          <a:rPr lang="en-US" sz="1200" i="1">
                            <a:latin typeface="Cambria Math" panose="02040503050406030204" pitchFamily="18" charset="0"/>
                            <a:ea typeface="Calibri" panose="020F0502020204030204" pitchFamily="34" charset="0"/>
                            <a:cs typeface="David" panose="020E0502060401010101" pitchFamily="34" charset="-79"/>
                          </a:rPr>
                        </m:ctrlPr>
                      </m:sSubPr>
                      <m:e>
                        <m:acc>
                          <m:accPr>
                            <m:chr m:val="̃"/>
                            <m:ctrlPr>
                              <a:rPr lang="en-US" sz="1200" i="1">
                                <a:latin typeface="Cambria Math" panose="02040503050406030204" pitchFamily="18" charset="0"/>
                                <a:ea typeface="Calibri" panose="020F0502020204030204" pitchFamily="34" charset="0"/>
                                <a:cs typeface="David" panose="020E0502060401010101" pitchFamily="34" charset="-79"/>
                              </a:rPr>
                            </m:ctrlPr>
                          </m:accPr>
                          <m:e>
                            <m:r>
                              <a:rPr lang="en-US" sz="1200" i="1">
                                <a:latin typeface="Cambria Math" panose="02040503050406030204" pitchFamily="18" charset="0"/>
                                <a:ea typeface="Calibri" panose="020F0502020204030204" pitchFamily="34" charset="0"/>
                                <a:cs typeface="David" panose="020E0502060401010101" pitchFamily="34" charset="-79"/>
                              </a:rPr>
                              <m:t>𝑓</m:t>
                            </m:r>
                          </m:e>
                        </m:acc>
                      </m:e>
                      <m:sub>
                        <m:r>
                          <a:rPr lang="en-US" sz="1200" i="1">
                            <a:latin typeface="Cambria Math" panose="02040503050406030204" pitchFamily="18" charset="0"/>
                            <a:ea typeface="Calibri" panose="020F0502020204030204" pitchFamily="34" charset="0"/>
                            <a:cs typeface="David" panose="020E0502060401010101" pitchFamily="34" charset="-79"/>
                          </a:rPr>
                          <m:t>𝑐</m:t>
                        </m:r>
                      </m:sub>
                    </m:sSub>
                    <m:r>
                      <a:rPr lang="en-US" sz="1200" i="1">
                        <a:latin typeface="Cambria Math" panose="02040503050406030204" pitchFamily="18" charset="0"/>
                        <a:ea typeface="Calibri" panose="020F0502020204030204" pitchFamily="34" charset="0"/>
                        <a:cs typeface="David" panose="020E0502060401010101" pitchFamily="34" charset="-79"/>
                      </a:rPr>
                      <m:t>= </m:t>
                    </m:r>
                    <m:r>
                      <a:rPr lang="en-US" sz="1200" i="1">
                        <a:latin typeface="Cambria Math" panose="02040503050406030204" pitchFamily="18" charset="0"/>
                        <a:ea typeface="Calibri" panose="020F0502020204030204" pitchFamily="34" charset="0"/>
                        <a:cs typeface="David" panose="020E0502060401010101" pitchFamily="34" charset="-79"/>
                      </a:rPr>
                      <m:t>𝐸</m:t>
                    </m:r>
                    <m:sSup>
                      <m:sSupPr>
                        <m:ctrlPr>
                          <a:rPr lang="en-US" sz="1200" i="1">
                            <a:latin typeface="Cambria Math" panose="02040503050406030204" pitchFamily="18" charset="0"/>
                            <a:ea typeface="Calibri" panose="020F0502020204030204" pitchFamily="34" charset="0"/>
                            <a:cs typeface="David" panose="020E0502060401010101" pitchFamily="34" charset="-79"/>
                          </a:rPr>
                        </m:ctrlPr>
                      </m:sSupPr>
                      <m:e>
                        <m:r>
                          <a:rPr lang="en-US" sz="1200" i="1">
                            <a:latin typeface="Cambria Math" panose="02040503050406030204" pitchFamily="18" charset="0"/>
                            <a:ea typeface="Calibri" panose="020F0502020204030204" pitchFamily="34" charset="0"/>
                            <a:cs typeface="David" panose="020E0502060401010101" pitchFamily="34" charset="-79"/>
                          </a:rPr>
                          <m:t>𝑓</m:t>
                        </m:r>
                        <m:r>
                          <a:rPr lang="en-US" sz="1200" i="1">
                            <a:latin typeface="Cambria Math" panose="02040503050406030204" pitchFamily="18" charset="0"/>
                            <a:ea typeface="Calibri" panose="020F0502020204030204" pitchFamily="34" charset="0"/>
                            <a:cs typeface="David" panose="020E0502060401010101" pitchFamily="34" charset="-79"/>
                          </a:rPr>
                          <m:t> </m:t>
                        </m:r>
                      </m:e>
                      <m:sup>
                        <m:r>
                          <a:rPr lang="en-US" sz="1200" i="1">
                            <a:latin typeface="Cambria Math" panose="02040503050406030204" pitchFamily="18" charset="0"/>
                            <a:ea typeface="Calibri" panose="020F0502020204030204" pitchFamily="34" charset="0"/>
                            <a:cs typeface="David" panose="020E0502060401010101" pitchFamily="34" charset="-79"/>
                          </a:rPr>
                          <m:t>′</m:t>
                        </m:r>
                      </m:sup>
                    </m:sSup>
                  </m:oMath>
                </a14:m>
                <a:r>
                  <a:rPr lang="en-US" sz="1200" i="1" dirty="0">
                    <a:latin typeface="Cambria Math" panose="02040503050406030204" pitchFamily="18" charset="0"/>
                    <a:ea typeface="Calibri" panose="020F0502020204030204" pitchFamily="34" charset="0"/>
                    <a:cs typeface="David" panose="020E0502060401010101" pitchFamily="34" charset="-79"/>
                  </a:rPr>
                  <a:t> - The padded matrices of size n, by extra rows or columns of zeros, respectively.</a:t>
                </a:r>
              </a:p>
              <a:p>
                <a:pPr lvl="0"/>
                <a:endParaRPr lang="en-US" sz="1200" i="1" dirty="0">
                  <a:latin typeface="Cambria Math" panose="02040503050406030204" pitchFamily="18" charset="0"/>
                  <a:ea typeface="Calibri" panose="020F0502020204030204" pitchFamily="34" charset="0"/>
                  <a:cs typeface="David" panose="020E0502060401010101" pitchFamily="34" charset="-79"/>
                </a:endParaRPr>
              </a:p>
              <a:p>
                <a:pPr lvl="0"/>
                <a14:m>
                  <m:oMath xmlns:m="http://schemas.openxmlformats.org/officeDocument/2006/math">
                    <m:r>
                      <a:rPr lang="en-US" sz="1200" b="0" i="1" smtClean="0">
                        <a:latin typeface="Cambria Math" panose="02040503050406030204" pitchFamily="18" charset="0"/>
                        <a:ea typeface="Calibri" panose="020F0502020204030204" pitchFamily="34" charset="0"/>
                        <a:cs typeface="David" panose="020E0502060401010101" pitchFamily="34" charset="-79"/>
                      </a:rPr>
                      <m:t> − </m:t>
                    </m:r>
                    <m:sSup>
                      <m:sSupPr>
                        <m:ctrlPr>
                          <a:rPr lang="en-US" sz="1200" i="1">
                            <a:latin typeface="Cambria Math" panose="02040503050406030204" pitchFamily="18" charset="0"/>
                            <a:ea typeface="Calibri" panose="020F0502020204030204" pitchFamily="34" charset="0"/>
                            <a:cs typeface="David" panose="020E0502060401010101" pitchFamily="34" charset="-79"/>
                          </a:rPr>
                        </m:ctrlPr>
                      </m:sSupPr>
                      <m:e>
                        <m:acc>
                          <m:accPr>
                            <m:chr m:val="̆"/>
                            <m:ctrlPr>
                              <a:rPr lang="en-US" sz="1200" i="1">
                                <a:latin typeface="Cambria Math" panose="02040503050406030204" pitchFamily="18" charset="0"/>
                                <a:ea typeface="Calibri" panose="020F0502020204030204" pitchFamily="34" charset="0"/>
                                <a:cs typeface="David" panose="020E0502060401010101" pitchFamily="34" charset="-79"/>
                              </a:rPr>
                            </m:ctrlPr>
                          </m:accPr>
                          <m:e>
                            <m:r>
                              <a:rPr lang="en-US" sz="1200" i="1">
                                <a:latin typeface="Cambria Math" panose="02040503050406030204" pitchFamily="18" charset="0"/>
                                <a:ea typeface="Calibri" panose="020F0502020204030204" pitchFamily="34" charset="0"/>
                                <a:cs typeface="David" panose="020E0502060401010101" pitchFamily="34" charset="-79"/>
                              </a:rPr>
                              <m:t>𝑠</m:t>
                            </m:r>
                          </m:e>
                        </m:acc>
                      </m:e>
                      <m:sup>
                        <m:r>
                          <a:rPr lang="en-US" sz="1200" i="1">
                            <a:latin typeface="Cambria Math" panose="02040503050406030204" pitchFamily="18" charset="0"/>
                            <a:ea typeface="Calibri" panose="020F0502020204030204" pitchFamily="34" charset="0"/>
                            <a:cs typeface="David" panose="020E0502060401010101" pitchFamily="34" charset="-79"/>
                          </a:rPr>
                          <m:t>𝑑</m:t>
                        </m:r>
                      </m:sup>
                    </m:sSup>
                  </m:oMath>
                </a14:m>
                <a:r>
                  <a:rPr lang="en-US" sz="1200" i="1" dirty="0">
                    <a:latin typeface="Cambria Math" panose="02040503050406030204" pitchFamily="18" charset="0"/>
                    <a:ea typeface="Calibri" panose="020F0502020204030204" pitchFamily="34" charset="0"/>
                    <a:cs typeface="David" panose="020E0502060401010101" pitchFamily="34" charset="-79"/>
                  </a:rPr>
                  <a:t> -  The trimmed shift operator (non-circular) over a matrix of size </a:t>
                </a:r>
                <a14:m>
                  <m:oMath xmlns:m="http://schemas.openxmlformats.org/officeDocument/2006/math">
                    <m:r>
                      <a:rPr lang="en-US" sz="1200" i="1">
                        <a:latin typeface="Cambria Math" panose="02040503050406030204" pitchFamily="18" charset="0"/>
                        <a:ea typeface="Calibri" panose="020F0502020204030204" pitchFamily="34" charset="0"/>
                        <a:cs typeface="David" panose="020E0502060401010101" pitchFamily="34" charset="-79"/>
                      </a:rPr>
                      <m:t>2</m:t>
                    </m:r>
                    <m:r>
                      <a:rPr lang="en-US" sz="1200" i="1">
                        <a:latin typeface="Cambria Math" panose="02040503050406030204" pitchFamily="18" charset="0"/>
                        <a:ea typeface="Calibri" panose="020F0502020204030204" pitchFamily="34" charset="0"/>
                        <a:cs typeface="David" panose="020E0502060401010101" pitchFamily="34" charset="-79"/>
                      </a:rPr>
                      <m:t>𝑛</m:t>
                    </m:r>
                    <m:r>
                      <a:rPr lang="en-US" sz="1200" i="1">
                        <a:latin typeface="Cambria Math" panose="02040503050406030204" pitchFamily="18" charset="0"/>
                        <a:ea typeface="Calibri" panose="020F0502020204030204" pitchFamily="34" charset="0"/>
                        <a:cs typeface="David" panose="020E0502060401010101" pitchFamily="34" charset="-79"/>
                      </a:rPr>
                      <m:t>×</m:t>
                    </m:r>
                    <m:r>
                      <a:rPr lang="en-US" sz="1200" i="1">
                        <a:latin typeface="Cambria Math" panose="02040503050406030204" pitchFamily="18" charset="0"/>
                        <a:ea typeface="Calibri" panose="020F0502020204030204" pitchFamily="34" charset="0"/>
                        <a:cs typeface="David" panose="020E0502060401010101" pitchFamily="34" charset="-79"/>
                      </a:rPr>
                      <m:t>2</m:t>
                    </m:r>
                    <m:r>
                      <a:rPr lang="en-US" sz="1200" i="1">
                        <a:latin typeface="Cambria Math" panose="02040503050406030204" pitchFamily="18" charset="0"/>
                        <a:ea typeface="Calibri" panose="020F0502020204030204" pitchFamily="34" charset="0"/>
                        <a:cs typeface="David" panose="020E0502060401010101" pitchFamily="34" charset="-79"/>
                      </a:rPr>
                      <m:t>𝑛</m:t>
                    </m:r>
                  </m:oMath>
                </a14:m>
                <a:r>
                  <a:rPr lang="en-US" sz="1200" i="1" dirty="0">
                    <a:latin typeface="Cambria Math" panose="02040503050406030204" pitchFamily="18" charset="0"/>
                    <a:ea typeface="Calibri" panose="020F0502020204030204" pitchFamily="34" charset="0"/>
                    <a:cs typeface="David" panose="020E0502060401010101" pitchFamily="34" charset="-79"/>
                  </a:rPr>
                  <a:t>. Given any matrix</a:t>
                </a:r>
                <a14:m>
                  <m:oMath xmlns:m="http://schemas.openxmlformats.org/officeDocument/2006/math">
                    <m:r>
                      <a:rPr lang="en-US" sz="1200" i="1">
                        <a:latin typeface="Cambria Math" panose="02040503050406030204" pitchFamily="18" charset="0"/>
                        <a:ea typeface="Calibri" panose="020F0502020204030204" pitchFamily="34" charset="0"/>
                        <a:cs typeface="David" panose="020E0502060401010101" pitchFamily="34" charset="-79"/>
                      </a:rPr>
                      <m:t> </m:t>
                    </m:r>
                    <m:r>
                      <m:rPr>
                        <m:sty m:val="p"/>
                      </m:rPr>
                      <a:rPr lang="en-US" sz="1200" i="1">
                        <a:latin typeface="Cambria Math" panose="02040503050406030204" pitchFamily="18" charset="0"/>
                        <a:ea typeface="Calibri" panose="020F0502020204030204" pitchFamily="34" charset="0"/>
                        <a:cs typeface="David" panose="020E0502060401010101" pitchFamily="34" charset="-79"/>
                      </a:rPr>
                      <m:t>A</m:t>
                    </m:r>
                    <m:r>
                      <a:rPr lang="en-US" sz="1200" i="1">
                        <a:latin typeface="Cambria Math" panose="02040503050406030204" pitchFamily="18" charset="0"/>
                        <a:ea typeface="Calibri" panose="020F0502020204030204" pitchFamily="34" charset="0"/>
                        <a:cs typeface="David" panose="020E0502060401010101" pitchFamily="34" charset="-79"/>
                      </a:rPr>
                      <m:t>∈</m:t>
                    </m:r>
                    <m:sSup>
                      <m:sSupPr>
                        <m:ctrlPr>
                          <a:rPr lang="en-US" sz="1200" i="1">
                            <a:latin typeface="Cambria Math" panose="02040503050406030204" pitchFamily="18" charset="0"/>
                            <a:ea typeface="Calibri" panose="020F0502020204030204" pitchFamily="34" charset="0"/>
                            <a:cs typeface="David" panose="020E0502060401010101" pitchFamily="34" charset="-79"/>
                          </a:rPr>
                        </m:ctrlPr>
                      </m:sSupPr>
                      <m:e>
                        <m:r>
                          <a:rPr lang="en-US" sz="1200" i="1">
                            <a:latin typeface="Cambria Math" panose="02040503050406030204" pitchFamily="18" charset="0"/>
                            <a:ea typeface="Calibri" panose="020F0502020204030204" pitchFamily="34" charset="0"/>
                            <a:cs typeface="David" panose="020E0502060401010101" pitchFamily="34" charset="-79"/>
                          </a:rPr>
                          <m:t>ℛ</m:t>
                        </m:r>
                      </m:e>
                      <m:sup>
                        <m:r>
                          <a:rPr lang="en-US" sz="1200" i="1">
                            <a:latin typeface="Cambria Math" panose="02040503050406030204" pitchFamily="18" charset="0"/>
                            <a:ea typeface="Calibri" panose="020F0502020204030204" pitchFamily="34" charset="0"/>
                            <a:cs typeface="David" panose="020E0502060401010101" pitchFamily="34" charset="-79"/>
                          </a:rPr>
                          <m:t>2</m:t>
                        </m:r>
                        <m:r>
                          <a:rPr lang="en-US" sz="1200" i="1">
                            <a:latin typeface="Cambria Math" panose="02040503050406030204" pitchFamily="18" charset="0"/>
                            <a:ea typeface="Calibri" panose="020F0502020204030204" pitchFamily="34" charset="0"/>
                            <a:cs typeface="David" panose="020E0502060401010101" pitchFamily="34" charset="-79"/>
                          </a:rPr>
                          <m:t>𝑛</m:t>
                        </m:r>
                        <m:r>
                          <a:rPr lang="en-US" sz="1200" i="1">
                            <a:latin typeface="Cambria Math" panose="02040503050406030204" pitchFamily="18" charset="0"/>
                            <a:ea typeface="Calibri" panose="020F0502020204030204" pitchFamily="34" charset="0"/>
                            <a:cs typeface="David" panose="020E0502060401010101" pitchFamily="34" charset="-79"/>
                          </a:rPr>
                          <m:t>×</m:t>
                        </m:r>
                        <m:r>
                          <a:rPr lang="en-US" sz="1200" i="1">
                            <a:latin typeface="Cambria Math" panose="02040503050406030204" pitchFamily="18" charset="0"/>
                            <a:ea typeface="Calibri" panose="020F0502020204030204" pitchFamily="34" charset="0"/>
                            <a:cs typeface="David" panose="020E0502060401010101" pitchFamily="34" charset="-79"/>
                          </a:rPr>
                          <m:t>2</m:t>
                        </m:r>
                        <m:r>
                          <a:rPr lang="en-US" sz="1200" i="1">
                            <a:latin typeface="Cambria Math" panose="02040503050406030204" pitchFamily="18" charset="0"/>
                            <a:ea typeface="Calibri" panose="020F0502020204030204" pitchFamily="34" charset="0"/>
                            <a:cs typeface="David" panose="020E0502060401010101" pitchFamily="34" charset="-79"/>
                          </a:rPr>
                          <m:t>𝑛</m:t>
                        </m:r>
                      </m:sup>
                    </m:sSup>
                  </m:oMath>
                </a14:m>
                <a:r>
                  <a:rPr lang="en-US" sz="1200" i="1" dirty="0">
                    <a:latin typeface="Cambria Math" panose="02040503050406030204" pitchFamily="18" charset="0"/>
                    <a:ea typeface="Calibri" panose="020F0502020204030204" pitchFamily="34" charset="0"/>
                    <a:cs typeface="David" panose="020E0502060401010101" pitchFamily="34" charset="-79"/>
                  </a:rPr>
                  <a:t>, the result of  </a:t>
                </a:r>
                <a14:m>
                  <m:oMath xmlns:m="http://schemas.openxmlformats.org/officeDocument/2006/math">
                    <m:sSup>
                      <m:sSupPr>
                        <m:ctrlPr>
                          <a:rPr lang="en-US" sz="1200" i="1">
                            <a:latin typeface="Cambria Math" panose="02040503050406030204" pitchFamily="18" charset="0"/>
                            <a:ea typeface="Calibri" panose="020F0502020204030204" pitchFamily="34" charset="0"/>
                            <a:cs typeface="David" panose="020E0502060401010101" pitchFamily="34" charset="-79"/>
                          </a:rPr>
                        </m:ctrlPr>
                      </m:sSupPr>
                      <m:e>
                        <m:acc>
                          <m:accPr>
                            <m:chr m:val="̂"/>
                            <m:ctrlPr>
                              <a:rPr lang="en-US" sz="1200" i="1">
                                <a:latin typeface="Cambria Math" panose="02040503050406030204" pitchFamily="18" charset="0"/>
                                <a:ea typeface="Calibri" panose="020F0502020204030204" pitchFamily="34" charset="0"/>
                                <a:cs typeface="David" panose="020E0502060401010101" pitchFamily="34" charset="-79"/>
                              </a:rPr>
                            </m:ctrlPr>
                          </m:accPr>
                          <m:e>
                            <m:r>
                              <a:rPr lang="en-US" sz="1200" i="1">
                                <a:latin typeface="Cambria Math" panose="02040503050406030204" pitchFamily="18" charset="0"/>
                                <a:ea typeface="Calibri" panose="020F0502020204030204" pitchFamily="34" charset="0"/>
                                <a:cs typeface="David" panose="020E0502060401010101" pitchFamily="34" charset="-79"/>
                              </a:rPr>
                              <m:t>𝑠</m:t>
                            </m:r>
                          </m:e>
                        </m:acc>
                      </m:e>
                      <m:sup>
                        <m:r>
                          <a:rPr lang="en-US" sz="1200" i="1">
                            <a:latin typeface="Cambria Math" panose="02040503050406030204" pitchFamily="18" charset="0"/>
                            <a:ea typeface="Calibri" panose="020F0502020204030204" pitchFamily="34" charset="0"/>
                            <a:cs typeface="David" panose="020E0502060401010101" pitchFamily="34" charset="-79"/>
                          </a:rPr>
                          <m:t>𝑑</m:t>
                        </m:r>
                      </m:sup>
                    </m:sSup>
                    <m:r>
                      <a:rPr lang="en-US" sz="1200" i="1">
                        <a:latin typeface="Cambria Math" panose="02040503050406030204" pitchFamily="18" charset="0"/>
                        <a:ea typeface="Calibri" panose="020F0502020204030204" pitchFamily="34" charset="0"/>
                        <a:cs typeface="David" panose="020E0502060401010101" pitchFamily="34" charset="-79"/>
                      </a:rPr>
                      <m:t>𝐴</m:t>
                    </m:r>
                  </m:oMath>
                </a14:m>
                <a:r>
                  <a:rPr lang="en-US" sz="1200" i="1" dirty="0">
                    <a:latin typeface="Cambria Math" panose="02040503050406030204" pitchFamily="18" charset="0"/>
                    <a:ea typeface="Calibri" panose="020F0502020204030204" pitchFamily="34" charset="0"/>
                    <a:cs typeface="David" panose="020E0502060401010101" pitchFamily="34" charset="-79"/>
                  </a:rPr>
                  <a:t> for any integer d is a matrix</a:t>
                </a:r>
                <a14:m>
                  <m:oMath xmlns:m="http://schemas.openxmlformats.org/officeDocument/2006/math">
                    <m:r>
                      <a:rPr lang="en-US" sz="1200" i="1">
                        <a:latin typeface="Cambria Math" panose="02040503050406030204" pitchFamily="18" charset="0"/>
                        <a:ea typeface="Calibri" panose="020F0502020204030204" pitchFamily="34" charset="0"/>
                        <a:cs typeface="David" panose="020E0502060401010101" pitchFamily="34" charset="-79"/>
                      </a:rPr>
                      <m:t> </m:t>
                    </m:r>
                    <m:r>
                      <a:rPr lang="en-US" sz="1200" i="1">
                        <a:latin typeface="Cambria Math" panose="02040503050406030204" pitchFamily="18" charset="0"/>
                        <a:ea typeface="Calibri" panose="020F0502020204030204" pitchFamily="34" charset="0"/>
                        <a:cs typeface="David" panose="020E0502060401010101" pitchFamily="34" charset="-79"/>
                      </a:rPr>
                      <m:t>𝐵</m:t>
                    </m:r>
                    <m:r>
                      <a:rPr lang="en-US" sz="1200" i="1">
                        <a:latin typeface="Cambria Math" panose="02040503050406030204" pitchFamily="18" charset="0"/>
                        <a:ea typeface="Calibri" panose="020F0502020204030204" pitchFamily="34" charset="0"/>
                        <a:cs typeface="David" panose="020E0502060401010101" pitchFamily="34" charset="-79"/>
                      </a:rPr>
                      <m:t>∈</m:t>
                    </m:r>
                    <m:sSup>
                      <m:sSupPr>
                        <m:ctrlPr>
                          <a:rPr lang="en-US" sz="1200" i="1">
                            <a:latin typeface="Cambria Math" panose="02040503050406030204" pitchFamily="18" charset="0"/>
                            <a:ea typeface="Calibri" panose="020F0502020204030204" pitchFamily="34" charset="0"/>
                            <a:cs typeface="David" panose="020E0502060401010101" pitchFamily="34" charset="-79"/>
                          </a:rPr>
                        </m:ctrlPr>
                      </m:sSupPr>
                      <m:e>
                        <m:r>
                          <a:rPr lang="en-US" sz="1200" i="1">
                            <a:latin typeface="Cambria Math" panose="02040503050406030204" pitchFamily="18" charset="0"/>
                            <a:ea typeface="Calibri" panose="020F0502020204030204" pitchFamily="34" charset="0"/>
                            <a:cs typeface="David" panose="020E0502060401010101" pitchFamily="34" charset="-79"/>
                          </a:rPr>
                          <m:t>ℛ</m:t>
                        </m:r>
                      </m:e>
                      <m:sup>
                        <m:r>
                          <a:rPr lang="en-US" sz="1200" i="1">
                            <a:latin typeface="Cambria Math" panose="02040503050406030204" pitchFamily="18" charset="0"/>
                            <a:ea typeface="Calibri" panose="020F0502020204030204" pitchFamily="34" charset="0"/>
                            <a:cs typeface="David" panose="020E0502060401010101" pitchFamily="34" charset="-79"/>
                          </a:rPr>
                          <m:t>2</m:t>
                        </m:r>
                        <m:r>
                          <a:rPr lang="en-US" sz="1200" i="1">
                            <a:latin typeface="Cambria Math" panose="02040503050406030204" pitchFamily="18" charset="0"/>
                            <a:ea typeface="Calibri" panose="020F0502020204030204" pitchFamily="34" charset="0"/>
                            <a:cs typeface="David" panose="020E0502060401010101" pitchFamily="34" charset="-79"/>
                          </a:rPr>
                          <m:t>𝑛</m:t>
                        </m:r>
                        <m:r>
                          <a:rPr lang="en-US" sz="1200" i="1">
                            <a:latin typeface="Cambria Math" panose="02040503050406030204" pitchFamily="18" charset="0"/>
                            <a:ea typeface="Calibri" panose="020F0502020204030204" pitchFamily="34" charset="0"/>
                            <a:cs typeface="David" panose="020E0502060401010101" pitchFamily="34" charset="-79"/>
                          </a:rPr>
                          <m:t>×</m:t>
                        </m:r>
                        <m:r>
                          <a:rPr lang="en-US" sz="1200" i="1">
                            <a:latin typeface="Cambria Math" panose="02040503050406030204" pitchFamily="18" charset="0"/>
                            <a:ea typeface="Calibri" panose="020F0502020204030204" pitchFamily="34" charset="0"/>
                            <a:cs typeface="David" panose="020E0502060401010101" pitchFamily="34" charset="-79"/>
                          </a:rPr>
                          <m:t>2</m:t>
                        </m:r>
                        <m:r>
                          <a:rPr lang="en-US" sz="1200" i="1">
                            <a:latin typeface="Cambria Math" panose="02040503050406030204" pitchFamily="18" charset="0"/>
                            <a:ea typeface="Calibri" panose="020F0502020204030204" pitchFamily="34" charset="0"/>
                            <a:cs typeface="David" panose="020E0502060401010101" pitchFamily="34" charset="-79"/>
                          </a:rPr>
                          <m:t>𝑛</m:t>
                        </m:r>
                      </m:sup>
                    </m:sSup>
                  </m:oMath>
                </a14:m>
                <a:r>
                  <a:rPr lang="en-US" sz="1200" i="1" dirty="0">
                    <a:latin typeface="Cambria Math" panose="02040503050406030204" pitchFamily="18" charset="0"/>
                    <a:ea typeface="Calibri" panose="020F0502020204030204" pitchFamily="34" charset="0"/>
                    <a:cs typeface="David" panose="020E0502060401010101" pitchFamily="34" charset="-79"/>
                  </a:rPr>
                  <a:t>, where an </a:t>
                </a:r>
                <a:r>
                  <a:rPr lang="en-US" sz="1200" i="1" dirty="0" err="1">
                    <a:latin typeface="Cambria Math" panose="02040503050406030204" pitchFamily="18" charset="0"/>
                    <a:ea typeface="Calibri" panose="020F0502020204030204" pitchFamily="34" charset="0"/>
                    <a:cs typeface="David" panose="020E0502060401010101" pitchFamily="34" charset="-79"/>
                  </a:rPr>
                  <a:t>i-th</a:t>
                </a:r>
                <a:r>
                  <a:rPr lang="en-US" sz="1200" i="1" dirty="0">
                    <a:latin typeface="Cambria Math" panose="02040503050406030204" pitchFamily="18" charset="0"/>
                    <a:ea typeface="Calibri" panose="020F0502020204030204" pitchFamily="34" charset="0"/>
                    <a:cs typeface="David" panose="020E0502060401010101" pitchFamily="34" charset="-79"/>
                  </a:rPr>
                  <a:t> row in A is identical to the row at the position </a:t>
                </a:r>
                <a:r>
                  <a:rPr lang="en-US" sz="1200" i="1" dirty="0" err="1">
                    <a:latin typeface="Cambria Math" panose="02040503050406030204" pitchFamily="18" charset="0"/>
                    <a:ea typeface="Calibri" panose="020F0502020204030204" pitchFamily="34" charset="0"/>
                    <a:cs typeface="David" panose="020E0502060401010101" pitchFamily="34" charset="-79"/>
                  </a:rPr>
                  <a:t>i+d</a:t>
                </a:r>
                <a:r>
                  <a:rPr lang="en-US" sz="1200" i="1" dirty="0">
                    <a:latin typeface="Cambria Math" panose="02040503050406030204" pitchFamily="18" charset="0"/>
                    <a:ea typeface="Calibri" panose="020F0502020204030204" pitchFamily="34" charset="0"/>
                    <a:cs typeface="David" panose="020E0502060401010101" pitchFamily="34" charset="-79"/>
                  </a:rPr>
                  <a:t> in B or zero if the index </a:t>
                </a:r>
                <a:r>
                  <a:rPr lang="en-US" sz="1200" i="1" dirty="0" err="1">
                    <a:latin typeface="Cambria Math" panose="02040503050406030204" pitchFamily="18" charset="0"/>
                    <a:ea typeface="Calibri" panose="020F0502020204030204" pitchFamily="34" charset="0"/>
                    <a:cs typeface="David" panose="020E0502060401010101" pitchFamily="34" charset="-79"/>
                  </a:rPr>
                  <a:t>i+d</a:t>
                </a:r>
                <a:r>
                  <a:rPr lang="en-US" sz="1200" i="1" dirty="0">
                    <a:latin typeface="Cambria Math" panose="02040503050406030204" pitchFamily="18" charset="0"/>
                    <a:ea typeface="Calibri" panose="020F0502020204030204" pitchFamily="34" charset="0"/>
                    <a:cs typeface="David" panose="020E0502060401010101" pitchFamily="34" charset="-79"/>
                  </a:rPr>
                  <a:t> exceeds matrix dimensions. </a:t>
                </a:r>
              </a:p>
            </p:txBody>
          </p:sp>
        </mc:Choice>
        <mc:Fallback xmlns="">
          <p:sp>
            <p:nvSpPr>
              <p:cNvPr id="3" name="Rectangle 2">
                <a:extLst>
                  <a:ext uri="{FF2B5EF4-FFF2-40B4-BE49-F238E27FC236}">
                    <a16:creationId xmlns:a16="http://schemas.microsoft.com/office/drawing/2014/main" id="{80E21ACE-E0D5-4072-8F85-99D5B4B8D6B8}"/>
                  </a:ext>
                </a:extLst>
              </p:cNvPr>
              <p:cNvSpPr>
                <a:spLocks noRot="1" noChangeAspect="1" noMove="1" noResize="1" noEditPoints="1" noAdjustHandles="1" noChangeArrowheads="1" noChangeShapeType="1" noTextEdit="1"/>
              </p:cNvSpPr>
              <p:nvPr/>
            </p:nvSpPr>
            <p:spPr>
              <a:xfrm>
                <a:off x="1681683" y="3553597"/>
                <a:ext cx="9144000" cy="2703561"/>
              </a:xfrm>
              <a:prstGeom prst="rect">
                <a:avLst/>
              </a:prstGeom>
              <a:blipFill>
                <a:blip r:embed="rId3"/>
                <a:stretch>
                  <a:fillRect l="-67" t="-226" b="-1129"/>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9BD00AD4-DE6F-475F-9E90-14796283D9DE}"/>
              </a:ext>
            </a:extLst>
          </p:cNvPr>
          <p:cNvPicPr>
            <a:picLocks noChangeAspect="1"/>
          </p:cNvPicPr>
          <p:nvPr/>
        </p:nvPicPr>
        <p:blipFill>
          <a:blip r:embed="rId4"/>
          <a:stretch>
            <a:fillRect/>
          </a:stretch>
        </p:blipFill>
        <p:spPr>
          <a:xfrm>
            <a:off x="3050749" y="1261190"/>
            <a:ext cx="6800850" cy="2171700"/>
          </a:xfrm>
          <a:prstGeom prst="rect">
            <a:avLst/>
          </a:prstGeom>
        </p:spPr>
      </p:pic>
    </p:spTree>
    <p:extLst>
      <p:ext uri="{BB962C8B-B14F-4D97-AF65-F5344CB8AC3E}">
        <p14:creationId xmlns:p14="http://schemas.microsoft.com/office/powerpoint/2010/main" val="36248681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SHAS vs other X-ray approaches</a:t>
            </a:r>
          </a:p>
        </p:txBody>
      </p:sp>
      <p:sp>
        <p:nvSpPr>
          <p:cNvPr id="10" name="Content Placeholder 2">
            <a:extLst>
              <a:ext uri="{FF2B5EF4-FFF2-40B4-BE49-F238E27FC236}">
                <a16:creationId xmlns:a16="http://schemas.microsoft.com/office/drawing/2014/main" id="{F577C6FA-E603-4230-980B-6E0CEF2F2BDD}"/>
              </a:ext>
            </a:extLst>
          </p:cNvPr>
          <p:cNvSpPr txBox="1">
            <a:spLocks/>
          </p:cNvSpPr>
          <p:nvPr/>
        </p:nvSpPr>
        <p:spPr>
          <a:xfrm>
            <a:off x="489752" y="1970170"/>
            <a:ext cx="11029614" cy="4038744"/>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endParaRPr lang="en-US" sz="1800" dirty="0"/>
          </a:p>
          <a:p>
            <a:pPr algn="ctr"/>
            <a:endParaRPr lang="en-US" sz="1800" dirty="0"/>
          </a:p>
        </p:txBody>
      </p:sp>
      <mc:AlternateContent xmlns:mc="http://schemas.openxmlformats.org/markup-compatibility/2006" xmlns:a14="http://schemas.microsoft.com/office/drawing/2010/main">
        <mc:Choice Requires="a14">
          <p:graphicFrame>
            <p:nvGraphicFramePr>
              <p:cNvPr id="2" name="Table 1">
                <a:extLst>
                  <a:ext uri="{FF2B5EF4-FFF2-40B4-BE49-F238E27FC236}">
                    <a16:creationId xmlns:a16="http://schemas.microsoft.com/office/drawing/2014/main" id="{847ADD93-8D73-4CB1-BB93-48D69FC87176}"/>
                  </a:ext>
                </a:extLst>
              </p:cNvPr>
              <p:cNvGraphicFramePr>
                <a:graphicFrameLocks noGrp="1"/>
              </p:cNvGraphicFramePr>
              <p:nvPr>
                <p:extLst>
                  <p:ext uri="{D42A27DB-BD31-4B8C-83A1-F6EECF244321}">
                    <p14:modId xmlns:p14="http://schemas.microsoft.com/office/powerpoint/2010/main" val="3375824598"/>
                  </p:ext>
                </p:extLst>
              </p:nvPr>
            </p:nvGraphicFramePr>
            <p:xfrm>
              <a:off x="7012463" y="1978137"/>
              <a:ext cx="4785360" cy="2178053"/>
            </p:xfrm>
            <a:graphic>
              <a:graphicData uri="http://schemas.openxmlformats.org/drawingml/2006/table">
                <a:tbl>
                  <a:tblPr firstRow="1" firstCol="1" bandRow="1">
                    <a:tableStyleId>{5C22544A-7EE6-4342-B048-85BDC9FD1C3A}</a:tableStyleId>
                  </a:tblPr>
                  <a:tblGrid>
                    <a:gridCol w="1079714">
                      <a:extLst>
                        <a:ext uri="{9D8B030D-6E8A-4147-A177-3AD203B41FA5}">
                          <a16:colId xmlns:a16="http://schemas.microsoft.com/office/drawing/2014/main" val="694482168"/>
                        </a:ext>
                      </a:extLst>
                    </a:gridCol>
                    <a:gridCol w="827425">
                      <a:extLst>
                        <a:ext uri="{9D8B030D-6E8A-4147-A177-3AD203B41FA5}">
                          <a16:colId xmlns:a16="http://schemas.microsoft.com/office/drawing/2014/main" val="2834329589"/>
                        </a:ext>
                      </a:extLst>
                    </a:gridCol>
                    <a:gridCol w="1007631">
                      <a:extLst>
                        <a:ext uri="{9D8B030D-6E8A-4147-A177-3AD203B41FA5}">
                          <a16:colId xmlns:a16="http://schemas.microsoft.com/office/drawing/2014/main" val="656627515"/>
                        </a:ext>
                      </a:extLst>
                    </a:gridCol>
                    <a:gridCol w="935549">
                      <a:extLst>
                        <a:ext uri="{9D8B030D-6E8A-4147-A177-3AD203B41FA5}">
                          <a16:colId xmlns:a16="http://schemas.microsoft.com/office/drawing/2014/main" val="974812300"/>
                        </a:ext>
                      </a:extLst>
                    </a:gridCol>
                    <a:gridCol w="935041">
                      <a:extLst>
                        <a:ext uri="{9D8B030D-6E8A-4147-A177-3AD203B41FA5}">
                          <a16:colId xmlns:a16="http://schemas.microsoft.com/office/drawing/2014/main" val="2271892480"/>
                        </a:ext>
                      </a:extLst>
                    </a:gridCol>
                  </a:tblGrid>
                  <a:tr h="0">
                    <a:tc>
                      <a:txBody>
                        <a:bodyPr/>
                        <a:lstStyle/>
                        <a:p>
                          <a:pPr algn="ctr">
                            <a:lnSpc>
                              <a:spcPct val="150000"/>
                            </a:lnSpc>
                            <a:spcAft>
                              <a:spcPts val="0"/>
                            </a:spcAft>
                          </a:pPr>
                          <a:r>
                            <a:rPr lang="en-US" sz="900" dirty="0">
                              <a:effectLst/>
                            </a:rPr>
                            <a:t> </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dirty="0">
                              <a:effectLst/>
                            </a:rPr>
                            <a:t>Direct Evaluation</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dirty="0">
                              <a:effectLst/>
                            </a:rPr>
                            <a:t>Two-Scale Recursive approximations</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a:effectLst/>
                            </a:rPr>
                            <a:t>Fast Slant Stack</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a:effectLst/>
                            </a:rPr>
                            <a:t>SHAS</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extLst>
                      <a:ext uri="{0D108BD9-81ED-4DB2-BD59-A6C34878D82A}">
                        <a16:rowId xmlns:a16="http://schemas.microsoft.com/office/drawing/2014/main" val="871760329"/>
                      </a:ext>
                    </a:extLst>
                  </a:tr>
                  <a:tr h="0">
                    <a:tc>
                      <a:txBody>
                        <a:bodyPr/>
                        <a:lstStyle/>
                        <a:p>
                          <a:pPr algn="ctr">
                            <a:lnSpc>
                              <a:spcPct val="150000"/>
                            </a:lnSpc>
                            <a:spcAft>
                              <a:spcPts val="0"/>
                            </a:spcAft>
                          </a:pPr>
                          <a:r>
                            <a:rPr lang="en-US" sz="900">
                              <a:effectLst/>
                            </a:rPr>
                            <a:t>Accuracy</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14:m>
                            <m:oMathPara xmlns:m="http://schemas.openxmlformats.org/officeDocument/2006/math">
                              <m:oMathParaPr>
                                <m:jc m:val="centerGroup"/>
                              </m:oMathParaPr>
                              <m:oMath xmlns:m="http://schemas.openxmlformats.org/officeDocument/2006/math">
                                <m:sSup>
                                  <m:sSupPr>
                                    <m:ctrlPr>
                                      <a:rPr lang="en-US" sz="900" i="1">
                                        <a:effectLst/>
                                        <a:latin typeface="Cambria Math" panose="02040503050406030204" pitchFamily="18" charset="0"/>
                                      </a:rPr>
                                    </m:ctrlPr>
                                  </m:sSupPr>
                                  <m:e>
                                    <m:r>
                                      <a:rPr lang="en-US" sz="900">
                                        <a:effectLst/>
                                        <a:latin typeface="Cambria Math" panose="02040503050406030204" pitchFamily="18" charset="0"/>
                                      </a:rPr>
                                      <m:t>𝐻𝑖𝑔</m:t>
                                    </m:r>
                                    <m:r>
                                      <a:rPr lang="en-US" sz="900">
                                        <a:effectLst/>
                                        <a:latin typeface="Cambria Math" panose="02040503050406030204" pitchFamily="18" charset="0"/>
                                      </a:rPr>
                                      <m:t>h</m:t>
                                    </m:r>
                                  </m:e>
                                  <m:sup>
                                    <m:r>
                                      <a:rPr lang="en-US" sz="900">
                                        <a:effectLst/>
                                        <a:latin typeface="Cambria Math" panose="02040503050406030204" pitchFamily="18" charset="0"/>
                                      </a:rPr>
                                      <m:t>(</m:t>
                                    </m:r>
                                    <m:r>
                                      <a:rPr lang="en-US" sz="900">
                                        <a:effectLst/>
                                        <a:latin typeface="Cambria Math" panose="02040503050406030204" pitchFamily="18" charset="0"/>
                                      </a:rPr>
                                      <m:t>1</m:t>
                                    </m:r>
                                    <m:r>
                                      <a:rPr lang="en-US" sz="900">
                                        <a:effectLst/>
                                        <a:latin typeface="Cambria Math" panose="02040503050406030204" pitchFamily="18" charset="0"/>
                                      </a:rPr>
                                      <m:t>)</m:t>
                                    </m:r>
                                  </m:sup>
                                </m:sSup>
                              </m:oMath>
                            </m:oMathPara>
                          </a14:m>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14:m>
                            <m:oMathPara xmlns:m="http://schemas.openxmlformats.org/officeDocument/2006/math">
                              <m:oMathParaPr>
                                <m:jc m:val="centerGroup"/>
                              </m:oMathParaPr>
                              <m:oMath xmlns:m="http://schemas.openxmlformats.org/officeDocument/2006/math">
                                <m:sSup>
                                  <m:sSupPr>
                                    <m:ctrlPr>
                                      <a:rPr lang="en-US" sz="900" i="1">
                                        <a:effectLst/>
                                        <a:latin typeface="Cambria Math" panose="02040503050406030204" pitchFamily="18" charset="0"/>
                                      </a:rPr>
                                    </m:ctrlPr>
                                  </m:sSupPr>
                                  <m:e>
                                    <m:r>
                                      <a:rPr lang="en-US" sz="900">
                                        <a:effectLst/>
                                        <a:latin typeface="Cambria Math" panose="02040503050406030204" pitchFamily="18" charset="0"/>
                                      </a:rPr>
                                      <m:t>𝐿𝑜𝑤</m:t>
                                    </m:r>
                                  </m:e>
                                  <m:sup>
                                    <m:r>
                                      <a:rPr lang="en-US" sz="900">
                                        <a:effectLst/>
                                        <a:latin typeface="Cambria Math" panose="02040503050406030204" pitchFamily="18" charset="0"/>
                                      </a:rPr>
                                      <m:t>(</m:t>
                                    </m:r>
                                    <m:r>
                                      <a:rPr lang="en-US" sz="900">
                                        <a:effectLst/>
                                        <a:latin typeface="Cambria Math" panose="02040503050406030204" pitchFamily="18" charset="0"/>
                                      </a:rPr>
                                      <m:t>3</m:t>
                                    </m:r>
                                    <m:r>
                                      <a:rPr lang="en-US" sz="900">
                                        <a:effectLst/>
                                        <a:latin typeface="Cambria Math" panose="02040503050406030204" pitchFamily="18" charset="0"/>
                                      </a:rPr>
                                      <m:t>)</m:t>
                                    </m:r>
                                  </m:sup>
                                </m:sSup>
                              </m:oMath>
                            </m:oMathPara>
                          </a14:m>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14:m>
                            <m:oMathPara xmlns:m="http://schemas.openxmlformats.org/officeDocument/2006/math">
                              <m:oMathParaPr>
                                <m:jc m:val="centerGroup"/>
                              </m:oMathParaPr>
                              <m:oMath xmlns:m="http://schemas.openxmlformats.org/officeDocument/2006/math">
                                <m:sSup>
                                  <m:sSupPr>
                                    <m:ctrlPr>
                                      <a:rPr lang="en-US" sz="900" i="1">
                                        <a:effectLst/>
                                        <a:latin typeface="Cambria Math" panose="02040503050406030204" pitchFamily="18" charset="0"/>
                                      </a:rPr>
                                    </m:ctrlPr>
                                  </m:sSupPr>
                                  <m:e>
                                    <m:r>
                                      <a:rPr lang="en-US" sz="900">
                                        <a:effectLst/>
                                        <a:latin typeface="Cambria Math" panose="02040503050406030204" pitchFamily="18" charset="0"/>
                                      </a:rPr>
                                      <m:t>𝐻𝑖𝑔</m:t>
                                    </m:r>
                                    <m:r>
                                      <a:rPr lang="en-US" sz="900">
                                        <a:effectLst/>
                                        <a:latin typeface="Cambria Math" panose="02040503050406030204" pitchFamily="18" charset="0"/>
                                      </a:rPr>
                                      <m:t>h</m:t>
                                    </m:r>
                                  </m:e>
                                  <m:sup>
                                    <m:r>
                                      <a:rPr lang="en-US" sz="900">
                                        <a:effectLst/>
                                        <a:latin typeface="Cambria Math" panose="02040503050406030204" pitchFamily="18" charset="0"/>
                                      </a:rPr>
                                      <m:t>(</m:t>
                                    </m:r>
                                    <m:r>
                                      <a:rPr lang="en-US" sz="900">
                                        <a:effectLst/>
                                        <a:latin typeface="Cambria Math" panose="02040503050406030204" pitchFamily="18" charset="0"/>
                                      </a:rPr>
                                      <m:t>2</m:t>
                                    </m:r>
                                    <m:r>
                                      <a:rPr lang="en-US" sz="900">
                                        <a:effectLst/>
                                        <a:latin typeface="Cambria Math" panose="02040503050406030204" pitchFamily="18" charset="0"/>
                                      </a:rPr>
                                      <m:t>)</m:t>
                                    </m:r>
                                  </m:sup>
                                </m:sSup>
                              </m:oMath>
                            </m:oMathPara>
                          </a14:m>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14:m>
                            <m:oMathPara xmlns:m="http://schemas.openxmlformats.org/officeDocument/2006/math">
                              <m:oMathParaPr>
                                <m:jc m:val="centerGroup"/>
                              </m:oMathParaPr>
                              <m:oMath xmlns:m="http://schemas.openxmlformats.org/officeDocument/2006/math">
                                <m:sSup>
                                  <m:sSupPr>
                                    <m:ctrlPr>
                                      <a:rPr lang="en-US" sz="900" i="1">
                                        <a:effectLst/>
                                        <a:latin typeface="Cambria Math" panose="02040503050406030204" pitchFamily="18" charset="0"/>
                                      </a:rPr>
                                    </m:ctrlPr>
                                  </m:sSupPr>
                                  <m:e>
                                    <m:r>
                                      <a:rPr lang="en-US" sz="900">
                                        <a:effectLst/>
                                        <a:latin typeface="Cambria Math" panose="02040503050406030204" pitchFamily="18" charset="0"/>
                                      </a:rPr>
                                      <m:t>𝐻𝑖𝑔</m:t>
                                    </m:r>
                                    <m:r>
                                      <a:rPr lang="en-US" sz="900">
                                        <a:effectLst/>
                                        <a:latin typeface="Cambria Math" panose="02040503050406030204" pitchFamily="18" charset="0"/>
                                      </a:rPr>
                                      <m:t>h</m:t>
                                    </m:r>
                                  </m:e>
                                  <m:sup>
                                    <m:r>
                                      <a:rPr lang="en-US" sz="900">
                                        <a:effectLst/>
                                        <a:latin typeface="Cambria Math" panose="02040503050406030204" pitchFamily="18" charset="0"/>
                                      </a:rPr>
                                      <m:t>(</m:t>
                                    </m:r>
                                    <m:r>
                                      <a:rPr lang="en-US" sz="900">
                                        <a:effectLst/>
                                        <a:latin typeface="Cambria Math" panose="02040503050406030204" pitchFamily="18" charset="0"/>
                                      </a:rPr>
                                      <m:t>1</m:t>
                                    </m:r>
                                    <m:r>
                                      <a:rPr lang="en-US" sz="900">
                                        <a:effectLst/>
                                        <a:latin typeface="Cambria Math" panose="02040503050406030204" pitchFamily="18" charset="0"/>
                                      </a:rPr>
                                      <m:t>)</m:t>
                                    </m:r>
                                  </m:sup>
                                </m:sSup>
                              </m:oMath>
                            </m:oMathPara>
                          </a14:m>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extLst>
                      <a:ext uri="{0D108BD9-81ED-4DB2-BD59-A6C34878D82A}">
                        <a16:rowId xmlns:a16="http://schemas.microsoft.com/office/drawing/2014/main" val="1238986068"/>
                      </a:ext>
                    </a:extLst>
                  </a:tr>
                  <a:tr h="0">
                    <a:tc>
                      <a:txBody>
                        <a:bodyPr/>
                        <a:lstStyle/>
                        <a:p>
                          <a:pPr algn="ctr">
                            <a:lnSpc>
                              <a:spcPct val="150000"/>
                            </a:lnSpc>
                            <a:spcAft>
                              <a:spcPts val="0"/>
                            </a:spcAft>
                          </a:pPr>
                          <a:r>
                            <a:rPr lang="en-US" sz="900">
                              <a:effectLst/>
                            </a:rPr>
                            <a:t>Time Complexity (Per Coefficient)</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14:m>
                            <m:oMathPara xmlns:m="http://schemas.openxmlformats.org/officeDocument/2006/math">
                              <m:oMathParaPr>
                                <m:jc m:val="centerGroup"/>
                              </m:oMathParaPr>
                              <m:oMath xmlns:m="http://schemas.openxmlformats.org/officeDocument/2006/math">
                                <m:r>
                                  <a:rPr lang="en-US" sz="900">
                                    <a:effectLst/>
                                    <a:latin typeface="Cambria Math" panose="02040503050406030204" pitchFamily="18" charset="0"/>
                                  </a:rPr>
                                  <m:t>𝑂</m:t>
                                </m:r>
                                <m:r>
                                  <a:rPr lang="en-US" sz="900">
                                    <a:effectLst/>
                                    <a:latin typeface="Cambria Math" panose="02040503050406030204" pitchFamily="18" charset="0"/>
                                  </a:rPr>
                                  <m:t>(</m:t>
                                </m:r>
                                <m:r>
                                  <a:rPr lang="en-US" sz="900">
                                    <a:effectLst/>
                                    <a:latin typeface="Cambria Math" panose="02040503050406030204" pitchFamily="18" charset="0"/>
                                  </a:rPr>
                                  <m:t>𝑛</m:t>
                                </m:r>
                                <m:r>
                                  <a:rPr lang="en-US" sz="900">
                                    <a:effectLst/>
                                    <a:latin typeface="Cambria Math" panose="02040503050406030204" pitchFamily="18" charset="0"/>
                                  </a:rPr>
                                  <m:t>)</m:t>
                                </m:r>
                              </m:oMath>
                            </m:oMathPara>
                          </a14:m>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14:m>
                            <m:oMathPara xmlns:m="http://schemas.openxmlformats.org/officeDocument/2006/math">
                              <m:oMathParaPr>
                                <m:jc m:val="centerGroup"/>
                              </m:oMathParaPr>
                              <m:oMath xmlns:m="http://schemas.openxmlformats.org/officeDocument/2006/math">
                                <m:r>
                                  <a:rPr lang="en-US" sz="900">
                                    <a:effectLst/>
                                    <a:latin typeface="Cambria Math" panose="02040503050406030204" pitchFamily="18" charset="0"/>
                                  </a:rPr>
                                  <m:t>𝑂</m:t>
                                </m:r>
                                <m:r>
                                  <a:rPr lang="en-US" sz="900">
                                    <a:effectLst/>
                                    <a:latin typeface="Cambria Math" panose="02040503050406030204" pitchFamily="18" charset="0"/>
                                  </a:rPr>
                                  <m:t>(</m:t>
                                </m:r>
                                <m:r>
                                  <a:rPr lang="en-US" sz="900">
                                    <a:effectLst/>
                                    <a:latin typeface="Cambria Math" panose="02040503050406030204" pitchFamily="18" charset="0"/>
                                  </a:rPr>
                                  <m:t>𝑙𝑜𝑔</m:t>
                                </m:r>
                                <m:r>
                                  <a:rPr lang="en-US" sz="900">
                                    <a:effectLst/>
                                    <a:latin typeface="Cambria Math" panose="02040503050406030204" pitchFamily="18" charset="0"/>
                                  </a:rPr>
                                  <m:t> </m:t>
                                </m:r>
                                <m:r>
                                  <a:rPr lang="en-US" sz="900">
                                    <a:effectLst/>
                                    <a:latin typeface="Cambria Math" panose="02040503050406030204" pitchFamily="18" charset="0"/>
                                  </a:rPr>
                                  <m:t>𝑛</m:t>
                                </m:r>
                                <m:r>
                                  <a:rPr lang="en-US" sz="900">
                                    <a:effectLst/>
                                    <a:latin typeface="Cambria Math" panose="02040503050406030204" pitchFamily="18" charset="0"/>
                                  </a:rPr>
                                  <m:t>)</m:t>
                                </m:r>
                              </m:oMath>
                            </m:oMathPara>
                          </a14:m>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14:m>
                            <m:oMath xmlns:m="http://schemas.openxmlformats.org/officeDocument/2006/math">
                              <m:r>
                                <a:rPr lang="en-US" sz="900">
                                  <a:effectLst/>
                                  <a:latin typeface="Cambria Math" panose="02040503050406030204" pitchFamily="18" charset="0"/>
                                </a:rPr>
                                <m:t>𝑂</m:t>
                              </m:r>
                              <m:r>
                                <a:rPr lang="en-US" sz="900">
                                  <a:effectLst/>
                                  <a:latin typeface="Cambria Math" panose="02040503050406030204" pitchFamily="18" charset="0"/>
                                </a:rPr>
                                <m:t>(</m:t>
                              </m:r>
                              <m:r>
                                <a:rPr lang="en-US" sz="900">
                                  <a:effectLst/>
                                  <a:latin typeface="Cambria Math" panose="02040503050406030204" pitchFamily="18" charset="0"/>
                                </a:rPr>
                                <m:t>𝑙𝑜𝑔</m:t>
                              </m:r>
                              <m:r>
                                <a:rPr lang="en-US" sz="900">
                                  <a:effectLst/>
                                  <a:latin typeface="Cambria Math" panose="02040503050406030204" pitchFamily="18" charset="0"/>
                                </a:rPr>
                                <m:t> </m:t>
                              </m:r>
                              <m:r>
                                <a:rPr lang="en-US" sz="900">
                                  <a:effectLst/>
                                  <a:latin typeface="Cambria Math" panose="02040503050406030204" pitchFamily="18" charset="0"/>
                                </a:rPr>
                                <m:t>𝑛</m:t>
                              </m:r>
                              <m:r>
                                <a:rPr lang="en-US" sz="900">
                                  <a:effectLst/>
                                  <a:latin typeface="Cambria Math" panose="02040503050406030204" pitchFamily="18" charset="0"/>
                                </a:rPr>
                                <m:t>)</m:t>
                              </m:r>
                            </m:oMath>
                          </a14:m>
                          <a:r>
                            <a:rPr lang="en-US" sz="900">
                              <a:effectLst/>
                            </a:rPr>
                            <a:t> with a high constant factor</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14:m>
                            <m:oMath xmlns:m="http://schemas.openxmlformats.org/officeDocument/2006/math">
                              <m:r>
                                <a:rPr lang="en-US" sz="900">
                                  <a:effectLst/>
                                  <a:latin typeface="Cambria Math" panose="02040503050406030204" pitchFamily="18" charset="0"/>
                                </a:rPr>
                                <m:t>𝑂</m:t>
                              </m:r>
                              <m:r>
                                <a:rPr lang="en-US" sz="900">
                                  <a:effectLst/>
                                  <a:latin typeface="Cambria Math" panose="02040503050406030204" pitchFamily="18" charset="0"/>
                                </a:rPr>
                                <m:t>(</m:t>
                              </m:r>
                              <m:r>
                                <a:rPr lang="en-US" sz="900">
                                  <a:effectLst/>
                                  <a:latin typeface="Cambria Math" panose="02040503050406030204" pitchFamily="18" charset="0"/>
                                </a:rPr>
                                <m:t>𝑛</m:t>
                              </m:r>
                              <m:r>
                                <a:rPr lang="en-US" sz="900">
                                  <a:effectLst/>
                                  <a:latin typeface="Cambria Math" panose="02040503050406030204" pitchFamily="18" charset="0"/>
                                </a:rPr>
                                <m:t>)</m:t>
                              </m:r>
                            </m:oMath>
                          </a14:m>
                          <a:r>
                            <a:rPr lang="en-US" sz="900">
                              <a:effectLst/>
                            </a:rPr>
                            <a:t> with a low constant factor</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extLst>
                      <a:ext uri="{0D108BD9-81ED-4DB2-BD59-A6C34878D82A}">
                        <a16:rowId xmlns:a16="http://schemas.microsoft.com/office/drawing/2014/main" val="1185540668"/>
                      </a:ext>
                    </a:extLst>
                  </a:tr>
                  <a:tr h="0">
                    <a:tc>
                      <a:txBody>
                        <a:bodyPr/>
                        <a:lstStyle/>
                        <a:p>
                          <a:pPr algn="ctr">
                            <a:lnSpc>
                              <a:spcPct val="150000"/>
                            </a:lnSpc>
                            <a:spcAft>
                              <a:spcPts val="0"/>
                            </a:spcAft>
                          </a:pPr>
                          <a:r>
                            <a:rPr lang="en-US" sz="900">
                              <a:effectLst/>
                            </a:rPr>
                            <a:t>Memory Complexity</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14:m>
                            <m:oMath xmlns:m="http://schemas.openxmlformats.org/officeDocument/2006/math">
                              <m:sSup>
                                <m:sSupPr>
                                  <m:ctrlPr>
                                    <a:rPr lang="en-US" sz="900" i="1">
                                      <a:effectLst/>
                                      <a:latin typeface="Cambria Math" panose="02040503050406030204" pitchFamily="18" charset="0"/>
                                    </a:rPr>
                                  </m:ctrlPr>
                                </m:sSupPr>
                                <m:e>
                                  <m:r>
                                    <a:rPr lang="en-US" sz="900">
                                      <a:effectLst/>
                                      <a:latin typeface="Cambria Math" panose="02040503050406030204" pitchFamily="18" charset="0"/>
                                    </a:rPr>
                                    <m:t>𝑂</m:t>
                                  </m:r>
                                  <m:r>
                                    <a:rPr lang="en-US" sz="900">
                                      <a:effectLst/>
                                      <a:latin typeface="Cambria Math" panose="02040503050406030204" pitchFamily="18" charset="0"/>
                                    </a:rPr>
                                    <m:t>(</m:t>
                                  </m:r>
                                  <m:sSup>
                                    <m:sSupPr>
                                      <m:ctrlPr>
                                        <a:rPr lang="en-US" sz="900" i="1">
                                          <a:effectLst/>
                                          <a:latin typeface="Cambria Math" panose="02040503050406030204" pitchFamily="18" charset="0"/>
                                        </a:rPr>
                                      </m:ctrlPr>
                                    </m:sSupPr>
                                    <m:e>
                                      <m:r>
                                        <a:rPr lang="en-US" sz="900">
                                          <a:effectLst/>
                                          <a:latin typeface="Cambria Math" panose="02040503050406030204" pitchFamily="18" charset="0"/>
                                        </a:rPr>
                                        <m:t>𝑛</m:t>
                                      </m:r>
                                    </m:e>
                                    <m:sup>
                                      <m:r>
                                        <a:rPr lang="en-US" sz="900">
                                          <a:effectLst/>
                                          <a:latin typeface="Cambria Math" panose="02040503050406030204" pitchFamily="18" charset="0"/>
                                        </a:rPr>
                                        <m:t>2</m:t>
                                      </m:r>
                                    </m:sup>
                                  </m:sSup>
                                  <m:r>
                                    <a:rPr lang="en-US" sz="900">
                                      <a:effectLst/>
                                      <a:latin typeface="Cambria Math" panose="02040503050406030204" pitchFamily="18" charset="0"/>
                                    </a:rPr>
                                    <m:t>)/</m:t>
                                  </m:r>
                                  <m:r>
                                    <a:rPr lang="en-US" sz="900">
                                      <a:effectLst/>
                                      <a:latin typeface="Cambria Math" panose="02040503050406030204" pitchFamily="18" charset="0"/>
                                    </a:rPr>
                                    <m:t>𝑂</m:t>
                                  </m:r>
                                  <m:r>
                                    <a:rPr lang="en-US" sz="900">
                                      <a:effectLst/>
                                      <a:latin typeface="Cambria Math" panose="02040503050406030204" pitchFamily="18" charset="0"/>
                                    </a:rPr>
                                    <m:t>(</m:t>
                                  </m:r>
                                  <m:sSup>
                                    <m:sSupPr>
                                      <m:ctrlPr>
                                        <a:rPr lang="en-US" sz="900" i="1">
                                          <a:effectLst/>
                                          <a:latin typeface="Cambria Math" panose="02040503050406030204" pitchFamily="18" charset="0"/>
                                        </a:rPr>
                                      </m:ctrlPr>
                                    </m:sSupPr>
                                    <m:e>
                                      <m:r>
                                        <a:rPr lang="en-US" sz="900">
                                          <a:effectLst/>
                                          <a:latin typeface="Cambria Math" panose="02040503050406030204" pitchFamily="18" charset="0"/>
                                        </a:rPr>
                                        <m:t>𝑛</m:t>
                                      </m:r>
                                    </m:e>
                                    <m:sup>
                                      <m:r>
                                        <a:rPr lang="en-US" sz="900">
                                          <a:effectLst/>
                                          <a:latin typeface="Cambria Math" panose="02040503050406030204" pitchFamily="18" charset="0"/>
                                        </a:rPr>
                                        <m:t>4</m:t>
                                      </m:r>
                                    </m:sup>
                                  </m:sSup>
                                  <m:r>
                                    <a:rPr lang="en-US" sz="900">
                                      <a:effectLst/>
                                      <a:latin typeface="Cambria Math" panose="02040503050406030204" pitchFamily="18" charset="0"/>
                                    </a:rPr>
                                    <m:t>)   </m:t>
                                  </m:r>
                                </m:e>
                                <m:sup>
                                  <m:r>
                                    <a:rPr lang="en-US" sz="900">
                                      <a:effectLst/>
                                      <a:latin typeface="Cambria Math" panose="02040503050406030204" pitchFamily="18" charset="0"/>
                                    </a:rPr>
                                    <m:t>(</m:t>
                                  </m:r>
                                  <m:r>
                                    <a:rPr lang="en-US" sz="900">
                                      <a:effectLst/>
                                      <a:latin typeface="Cambria Math" panose="02040503050406030204" pitchFamily="18" charset="0"/>
                                    </a:rPr>
                                    <m:t>4</m:t>
                                  </m:r>
                                  <m:r>
                                    <a:rPr lang="en-US" sz="900">
                                      <a:effectLst/>
                                      <a:latin typeface="Cambria Math" panose="02040503050406030204" pitchFamily="18" charset="0"/>
                                    </a:rPr>
                                    <m:t>)</m:t>
                                  </m:r>
                                </m:sup>
                              </m:sSup>
                            </m:oMath>
                          </a14:m>
                          <a:r>
                            <a:rPr lang="en-US" sz="900">
                              <a:effectLst/>
                            </a:rPr>
                            <a:t> </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14:m>
                            <m:oMathPara xmlns:m="http://schemas.openxmlformats.org/officeDocument/2006/math">
                              <m:oMathParaPr>
                                <m:jc m:val="centerGroup"/>
                              </m:oMathParaPr>
                              <m:oMath xmlns:m="http://schemas.openxmlformats.org/officeDocument/2006/math">
                                <m:sSup>
                                  <m:sSupPr>
                                    <m:ctrlPr>
                                      <a:rPr lang="en-US" sz="900" i="1">
                                        <a:effectLst/>
                                        <a:latin typeface="Cambria Math" panose="02040503050406030204" pitchFamily="18" charset="0"/>
                                      </a:rPr>
                                    </m:ctrlPr>
                                  </m:sSupPr>
                                  <m:e>
                                    <m:r>
                                      <a:rPr lang="en-US" sz="900">
                                        <a:effectLst/>
                                        <a:latin typeface="Cambria Math" panose="02040503050406030204" pitchFamily="18" charset="0"/>
                                      </a:rPr>
                                      <m:t>𝑂</m:t>
                                    </m:r>
                                    <m:r>
                                      <a:rPr lang="en-US" sz="900">
                                        <a:effectLst/>
                                        <a:latin typeface="Cambria Math" panose="02040503050406030204" pitchFamily="18" charset="0"/>
                                      </a:rPr>
                                      <m:t>(</m:t>
                                    </m:r>
                                    <m:sSup>
                                      <m:sSupPr>
                                        <m:ctrlPr>
                                          <a:rPr lang="en-US" sz="900" i="1">
                                            <a:effectLst/>
                                            <a:latin typeface="Cambria Math" panose="02040503050406030204" pitchFamily="18" charset="0"/>
                                          </a:rPr>
                                        </m:ctrlPr>
                                      </m:sSupPr>
                                      <m:e>
                                        <m:r>
                                          <a:rPr lang="en-US" sz="900">
                                            <a:effectLst/>
                                            <a:latin typeface="Cambria Math" panose="02040503050406030204" pitchFamily="18" charset="0"/>
                                          </a:rPr>
                                          <m:t>𝑛</m:t>
                                        </m:r>
                                      </m:e>
                                      <m:sup>
                                        <m:r>
                                          <a:rPr lang="en-US" sz="900">
                                            <a:effectLst/>
                                            <a:latin typeface="Cambria Math" panose="02040503050406030204" pitchFamily="18" charset="0"/>
                                          </a:rPr>
                                          <m:t>2</m:t>
                                        </m:r>
                                      </m:sup>
                                    </m:sSup>
                                    <m:r>
                                      <a:rPr lang="en-US" sz="900">
                                        <a:effectLst/>
                                        <a:latin typeface="Cambria Math" panose="02040503050406030204" pitchFamily="18" charset="0"/>
                                      </a:rPr>
                                      <m:t>)/</m:t>
                                    </m:r>
                                    <m:r>
                                      <a:rPr lang="en-US" sz="900">
                                        <a:effectLst/>
                                        <a:latin typeface="Cambria Math" panose="02040503050406030204" pitchFamily="18" charset="0"/>
                                      </a:rPr>
                                      <m:t>𝑂</m:t>
                                    </m:r>
                                    <m:r>
                                      <a:rPr lang="en-US" sz="900">
                                        <a:effectLst/>
                                        <a:latin typeface="Cambria Math" panose="02040503050406030204" pitchFamily="18" charset="0"/>
                                      </a:rPr>
                                      <m:t>(</m:t>
                                    </m:r>
                                    <m:sSup>
                                      <m:sSupPr>
                                        <m:ctrlPr>
                                          <a:rPr lang="en-US" sz="900" i="1">
                                            <a:effectLst/>
                                            <a:latin typeface="Cambria Math" panose="02040503050406030204" pitchFamily="18" charset="0"/>
                                          </a:rPr>
                                        </m:ctrlPr>
                                      </m:sSupPr>
                                      <m:e>
                                        <m:r>
                                          <a:rPr lang="en-US" sz="900">
                                            <a:effectLst/>
                                            <a:latin typeface="Cambria Math" panose="02040503050406030204" pitchFamily="18" charset="0"/>
                                          </a:rPr>
                                          <m:t>𝑛</m:t>
                                        </m:r>
                                      </m:e>
                                      <m:sup>
                                        <m:r>
                                          <a:rPr lang="en-US" sz="900">
                                            <a:effectLst/>
                                            <a:latin typeface="Cambria Math" panose="02040503050406030204" pitchFamily="18" charset="0"/>
                                          </a:rPr>
                                          <m:t>4</m:t>
                                        </m:r>
                                      </m:sup>
                                    </m:sSup>
                                    <m:r>
                                      <a:rPr lang="en-US" sz="900">
                                        <a:effectLst/>
                                        <a:latin typeface="Cambria Math" panose="02040503050406030204" pitchFamily="18" charset="0"/>
                                      </a:rPr>
                                      <m:t>)   </m:t>
                                    </m:r>
                                  </m:e>
                                  <m:sup>
                                    <m:r>
                                      <a:rPr lang="en-US" sz="900">
                                        <a:effectLst/>
                                        <a:latin typeface="Cambria Math" panose="02040503050406030204" pitchFamily="18" charset="0"/>
                                      </a:rPr>
                                      <m:t>(</m:t>
                                    </m:r>
                                    <m:r>
                                      <a:rPr lang="en-US" sz="900">
                                        <a:effectLst/>
                                        <a:latin typeface="Cambria Math" panose="02040503050406030204" pitchFamily="18" charset="0"/>
                                      </a:rPr>
                                      <m:t>4</m:t>
                                    </m:r>
                                    <m:r>
                                      <a:rPr lang="en-US" sz="900">
                                        <a:effectLst/>
                                        <a:latin typeface="Cambria Math" panose="02040503050406030204" pitchFamily="18" charset="0"/>
                                      </a:rPr>
                                      <m:t>)</m:t>
                                    </m:r>
                                  </m:sup>
                                </m:sSup>
                              </m:oMath>
                            </m:oMathPara>
                          </a14:m>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14:m>
                            <m:oMathPara xmlns:m="http://schemas.openxmlformats.org/officeDocument/2006/math">
                              <m:oMathParaPr>
                                <m:jc m:val="centerGroup"/>
                              </m:oMathParaPr>
                              <m:oMath xmlns:m="http://schemas.openxmlformats.org/officeDocument/2006/math">
                                <m:sSup>
                                  <m:sSupPr>
                                    <m:ctrlPr>
                                      <a:rPr lang="en-US" sz="900" i="1">
                                        <a:effectLst/>
                                        <a:latin typeface="Cambria Math" panose="02040503050406030204" pitchFamily="18" charset="0"/>
                                      </a:rPr>
                                    </m:ctrlPr>
                                  </m:sSupPr>
                                  <m:e>
                                    <m:r>
                                      <a:rPr lang="en-US" sz="900">
                                        <a:effectLst/>
                                        <a:latin typeface="Cambria Math" panose="02040503050406030204" pitchFamily="18" charset="0"/>
                                      </a:rPr>
                                      <m:t>𝑂</m:t>
                                    </m:r>
                                    <m:r>
                                      <a:rPr lang="en-US" sz="900">
                                        <a:effectLst/>
                                        <a:latin typeface="Cambria Math" panose="02040503050406030204" pitchFamily="18" charset="0"/>
                                      </a:rPr>
                                      <m:t>(</m:t>
                                    </m:r>
                                    <m:sSup>
                                      <m:sSupPr>
                                        <m:ctrlPr>
                                          <a:rPr lang="en-US" sz="900" i="1">
                                            <a:effectLst/>
                                            <a:latin typeface="Cambria Math" panose="02040503050406030204" pitchFamily="18" charset="0"/>
                                          </a:rPr>
                                        </m:ctrlPr>
                                      </m:sSupPr>
                                      <m:e>
                                        <m:r>
                                          <a:rPr lang="en-US" sz="900">
                                            <a:effectLst/>
                                            <a:latin typeface="Cambria Math" panose="02040503050406030204" pitchFamily="18" charset="0"/>
                                          </a:rPr>
                                          <m:t>𝑛</m:t>
                                        </m:r>
                                      </m:e>
                                      <m:sup>
                                        <m:r>
                                          <a:rPr lang="en-US" sz="900">
                                            <a:effectLst/>
                                            <a:latin typeface="Cambria Math" panose="02040503050406030204" pitchFamily="18" charset="0"/>
                                          </a:rPr>
                                          <m:t>2</m:t>
                                        </m:r>
                                      </m:sup>
                                    </m:sSup>
                                    <m:r>
                                      <a:rPr lang="en-US" sz="900">
                                        <a:effectLst/>
                                        <a:latin typeface="Cambria Math" panose="02040503050406030204" pitchFamily="18" charset="0"/>
                                      </a:rPr>
                                      <m:t>)/</m:t>
                                    </m:r>
                                    <m:r>
                                      <a:rPr lang="en-US" sz="900">
                                        <a:effectLst/>
                                        <a:latin typeface="Cambria Math" panose="02040503050406030204" pitchFamily="18" charset="0"/>
                                      </a:rPr>
                                      <m:t>𝑂</m:t>
                                    </m:r>
                                    <m:r>
                                      <a:rPr lang="en-US" sz="900">
                                        <a:effectLst/>
                                        <a:latin typeface="Cambria Math" panose="02040503050406030204" pitchFamily="18" charset="0"/>
                                      </a:rPr>
                                      <m:t>(</m:t>
                                    </m:r>
                                    <m:sSup>
                                      <m:sSupPr>
                                        <m:ctrlPr>
                                          <a:rPr lang="en-US" sz="900" i="1">
                                            <a:effectLst/>
                                            <a:latin typeface="Cambria Math" panose="02040503050406030204" pitchFamily="18" charset="0"/>
                                          </a:rPr>
                                        </m:ctrlPr>
                                      </m:sSupPr>
                                      <m:e>
                                        <m:r>
                                          <a:rPr lang="en-US" sz="900">
                                            <a:effectLst/>
                                            <a:latin typeface="Cambria Math" panose="02040503050406030204" pitchFamily="18" charset="0"/>
                                          </a:rPr>
                                          <m:t>𝑛</m:t>
                                        </m:r>
                                      </m:e>
                                      <m:sup>
                                        <m:r>
                                          <a:rPr lang="en-US" sz="900">
                                            <a:effectLst/>
                                            <a:latin typeface="Cambria Math" panose="02040503050406030204" pitchFamily="18" charset="0"/>
                                          </a:rPr>
                                          <m:t>4</m:t>
                                        </m:r>
                                      </m:sup>
                                    </m:sSup>
                                    <m:r>
                                      <a:rPr lang="en-US" sz="900">
                                        <a:effectLst/>
                                        <a:latin typeface="Cambria Math" panose="02040503050406030204" pitchFamily="18" charset="0"/>
                                      </a:rPr>
                                      <m:t>)   </m:t>
                                    </m:r>
                                  </m:e>
                                  <m:sup>
                                    <m:r>
                                      <a:rPr lang="en-US" sz="900">
                                        <a:effectLst/>
                                        <a:latin typeface="Cambria Math" panose="02040503050406030204" pitchFamily="18" charset="0"/>
                                      </a:rPr>
                                      <m:t>(</m:t>
                                    </m:r>
                                    <m:r>
                                      <a:rPr lang="en-US" sz="900">
                                        <a:effectLst/>
                                        <a:latin typeface="Cambria Math" panose="02040503050406030204" pitchFamily="18" charset="0"/>
                                      </a:rPr>
                                      <m:t>4</m:t>
                                    </m:r>
                                    <m:r>
                                      <a:rPr lang="en-US" sz="900">
                                        <a:effectLst/>
                                        <a:latin typeface="Cambria Math" panose="02040503050406030204" pitchFamily="18" charset="0"/>
                                      </a:rPr>
                                      <m:t>)</m:t>
                                    </m:r>
                                  </m:sup>
                                </m:sSup>
                              </m:oMath>
                            </m:oMathPara>
                          </a14:m>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14:m>
                            <m:oMathPara xmlns:m="http://schemas.openxmlformats.org/officeDocument/2006/math">
                              <m:oMathParaPr>
                                <m:jc m:val="centerGroup"/>
                              </m:oMathParaPr>
                              <m:oMath xmlns:m="http://schemas.openxmlformats.org/officeDocument/2006/math">
                                <m:sSup>
                                  <m:sSupPr>
                                    <m:ctrlPr>
                                      <a:rPr lang="en-US" sz="900" i="1">
                                        <a:effectLst/>
                                        <a:latin typeface="Cambria Math" panose="02040503050406030204" pitchFamily="18" charset="0"/>
                                      </a:rPr>
                                    </m:ctrlPr>
                                  </m:sSupPr>
                                  <m:e>
                                    <m:r>
                                      <a:rPr lang="en-US" sz="900">
                                        <a:effectLst/>
                                        <a:latin typeface="Cambria Math" panose="02040503050406030204" pitchFamily="18" charset="0"/>
                                      </a:rPr>
                                      <m:t>𝑂</m:t>
                                    </m:r>
                                    <m:r>
                                      <a:rPr lang="en-US" sz="900">
                                        <a:effectLst/>
                                        <a:latin typeface="Cambria Math" panose="02040503050406030204" pitchFamily="18" charset="0"/>
                                      </a:rPr>
                                      <m:t>(</m:t>
                                    </m:r>
                                    <m:sSup>
                                      <m:sSupPr>
                                        <m:ctrlPr>
                                          <a:rPr lang="en-US" sz="900" i="1">
                                            <a:effectLst/>
                                            <a:latin typeface="Cambria Math" panose="02040503050406030204" pitchFamily="18" charset="0"/>
                                          </a:rPr>
                                        </m:ctrlPr>
                                      </m:sSupPr>
                                      <m:e>
                                        <m:r>
                                          <a:rPr lang="en-US" sz="900">
                                            <a:effectLst/>
                                            <a:latin typeface="Cambria Math" panose="02040503050406030204" pitchFamily="18" charset="0"/>
                                          </a:rPr>
                                          <m:t>𝑛</m:t>
                                        </m:r>
                                      </m:e>
                                      <m:sup>
                                        <m:r>
                                          <a:rPr lang="en-US" sz="900">
                                            <a:effectLst/>
                                            <a:latin typeface="Cambria Math" panose="02040503050406030204" pitchFamily="18" charset="0"/>
                                          </a:rPr>
                                          <m:t>2</m:t>
                                        </m:r>
                                      </m:sup>
                                    </m:sSup>
                                    <m:r>
                                      <a:rPr lang="en-US" sz="900">
                                        <a:effectLst/>
                                        <a:latin typeface="Cambria Math" panose="02040503050406030204" pitchFamily="18" charset="0"/>
                                      </a:rPr>
                                      <m:t>)/</m:t>
                                    </m:r>
                                    <m:r>
                                      <a:rPr lang="en-US" sz="900">
                                        <a:effectLst/>
                                        <a:latin typeface="Cambria Math" panose="02040503050406030204" pitchFamily="18" charset="0"/>
                                      </a:rPr>
                                      <m:t>𝑂</m:t>
                                    </m:r>
                                    <m:r>
                                      <a:rPr lang="en-US" sz="900">
                                        <a:effectLst/>
                                        <a:latin typeface="Cambria Math" panose="02040503050406030204" pitchFamily="18" charset="0"/>
                                      </a:rPr>
                                      <m:t>(</m:t>
                                    </m:r>
                                    <m:sSup>
                                      <m:sSupPr>
                                        <m:ctrlPr>
                                          <a:rPr lang="en-US" sz="900" i="1">
                                            <a:effectLst/>
                                            <a:latin typeface="Cambria Math" panose="02040503050406030204" pitchFamily="18" charset="0"/>
                                          </a:rPr>
                                        </m:ctrlPr>
                                      </m:sSupPr>
                                      <m:e>
                                        <m:r>
                                          <a:rPr lang="en-US" sz="900">
                                            <a:effectLst/>
                                            <a:latin typeface="Cambria Math" panose="02040503050406030204" pitchFamily="18" charset="0"/>
                                          </a:rPr>
                                          <m:t>𝑛</m:t>
                                        </m:r>
                                      </m:e>
                                      <m:sup>
                                        <m:r>
                                          <a:rPr lang="en-US" sz="900">
                                            <a:effectLst/>
                                            <a:latin typeface="Cambria Math" panose="02040503050406030204" pitchFamily="18" charset="0"/>
                                          </a:rPr>
                                          <m:t>4</m:t>
                                        </m:r>
                                      </m:sup>
                                    </m:sSup>
                                    <m:r>
                                      <a:rPr lang="en-US" sz="900">
                                        <a:effectLst/>
                                        <a:latin typeface="Cambria Math" panose="02040503050406030204" pitchFamily="18" charset="0"/>
                                      </a:rPr>
                                      <m:t>)   </m:t>
                                    </m:r>
                                  </m:e>
                                  <m:sup>
                                    <m:r>
                                      <a:rPr lang="en-US" sz="900">
                                        <a:effectLst/>
                                        <a:latin typeface="Cambria Math" panose="02040503050406030204" pitchFamily="18" charset="0"/>
                                      </a:rPr>
                                      <m:t>(</m:t>
                                    </m:r>
                                    <m:r>
                                      <a:rPr lang="en-US" sz="900">
                                        <a:effectLst/>
                                        <a:latin typeface="Cambria Math" panose="02040503050406030204" pitchFamily="18" charset="0"/>
                                      </a:rPr>
                                      <m:t>4</m:t>
                                    </m:r>
                                    <m:r>
                                      <a:rPr lang="en-US" sz="900">
                                        <a:effectLst/>
                                        <a:latin typeface="Cambria Math" panose="02040503050406030204" pitchFamily="18" charset="0"/>
                                      </a:rPr>
                                      <m:t>)</m:t>
                                    </m:r>
                                  </m:sup>
                                </m:sSup>
                              </m:oMath>
                            </m:oMathPara>
                          </a14:m>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extLst>
                      <a:ext uri="{0D108BD9-81ED-4DB2-BD59-A6C34878D82A}">
                        <a16:rowId xmlns:a16="http://schemas.microsoft.com/office/drawing/2014/main" val="3431261196"/>
                      </a:ext>
                    </a:extLst>
                  </a:tr>
                  <a:tr h="0">
                    <a:tc>
                      <a:txBody>
                        <a:bodyPr/>
                        <a:lstStyle/>
                        <a:p>
                          <a:pPr algn="ctr">
                            <a:lnSpc>
                              <a:spcPct val="150000"/>
                            </a:lnSpc>
                            <a:spcAft>
                              <a:spcPts val="0"/>
                            </a:spcAft>
                          </a:pPr>
                          <a:r>
                            <a:rPr lang="en-US" sz="900">
                              <a:effectLst/>
                            </a:rPr>
                            <a:t>Memory Access</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a:effectLst/>
                            </a:rPr>
                            <a:t>Not serial</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a:effectLst/>
                            </a:rPr>
                            <a:t>Not serial</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a:effectLst/>
                            </a:rPr>
                            <a:t>Serial</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a:effectLst/>
                            </a:rPr>
                            <a:t>Serial</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extLst>
                      <a:ext uri="{0D108BD9-81ED-4DB2-BD59-A6C34878D82A}">
                        <a16:rowId xmlns:a16="http://schemas.microsoft.com/office/drawing/2014/main" val="2371268487"/>
                      </a:ext>
                    </a:extLst>
                  </a:tr>
                  <a:tr h="0">
                    <a:tc>
                      <a:txBody>
                        <a:bodyPr/>
                        <a:lstStyle/>
                        <a:p>
                          <a:pPr algn="ctr">
                            <a:lnSpc>
                              <a:spcPct val="150000"/>
                            </a:lnSpc>
                            <a:spcAft>
                              <a:spcPts val="0"/>
                            </a:spcAft>
                          </a:pPr>
                          <a:r>
                            <a:rPr lang="en-US" sz="900">
                              <a:effectLst/>
                            </a:rPr>
                            <a:t>Line Set Flexibility</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a:effectLst/>
                            </a:rPr>
                            <a:t>High</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a:effectLst/>
                            </a:rPr>
                            <a:t>High</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a:effectLst/>
                            </a:rPr>
                            <a:t>Very Low </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dirty="0">
                              <a:effectLst/>
                            </a:rPr>
                            <a:t>Low</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extLst>
                      <a:ext uri="{0D108BD9-81ED-4DB2-BD59-A6C34878D82A}">
                        <a16:rowId xmlns:a16="http://schemas.microsoft.com/office/drawing/2014/main" val="1664350927"/>
                      </a:ext>
                    </a:extLst>
                  </a:tr>
                </a:tbl>
              </a:graphicData>
            </a:graphic>
          </p:graphicFrame>
        </mc:Choice>
        <mc:Fallback xmlns="">
          <p:graphicFrame>
            <p:nvGraphicFramePr>
              <p:cNvPr id="2" name="Table 1">
                <a:extLst>
                  <a:ext uri="{FF2B5EF4-FFF2-40B4-BE49-F238E27FC236}">
                    <a16:creationId xmlns:a16="http://schemas.microsoft.com/office/drawing/2014/main" id="{847ADD93-8D73-4CB1-BB93-48D69FC87176}"/>
                  </a:ext>
                </a:extLst>
              </p:cNvPr>
              <p:cNvGraphicFramePr>
                <a:graphicFrameLocks noGrp="1"/>
              </p:cNvGraphicFramePr>
              <p:nvPr>
                <p:extLst>
                  <p:ext uri="{D42A27DB-BD31-4B8C-83A1-F6EECF244321}">
                    <p14:modId xmlns:p14="http://schemas.microsoft.com/office/powerpoint/2010/main" val="3375824598"/>
                  </p:ext>
                </p:extLst>
              </p:nvPr>
            </p:nvGraphicFramePr>
            <p:xfrm>
              <a:off x="7012463" y="1978137"/>
              <a:ext cx="4785360" cy="2178053"/>
            </p:xfrm>
            <a:graphic>
              <a:graphicData uri="http://schemas.openxmlformats.org/drawingml/2006/table">
                <a:tbl>
                  <a:tblPr firstRow="1" firstCol="1" bandRow="1">
                    <a:tableStyleId>{5C22544A-7EE6-4342-B048-85BDC9FD1C3A}</a:tableStyleId>
                  </a:tblPr>
                  <a:tblGrid>
                    <a:gridCol w="1079714">
                      <a:extLst>
                        <a:ext uri="{9D8B030D-6E8A-4147-A177-3AD203B41FA5}">
                          <a16:colId xmlns:a16="http://schemas.microsoft.com/office/drawing/2014/main" val="694482168"/>
                        </a:ext>
                      </a:extLst>
                    </a:gridCol>
                    <a:gridCol w="827425">
                      <a:extLst>
                        <a:ext uri="{9D8B030D-6E8A-4147-A177-3AD203B41FA5}">
                          <a16:colId xmlns:a16="http://schemas.microsoft.com/office/drawing/2014/main" val="2834329589"/>
                        </a:ext>
                      </a:extLst>
                    </a:gridCol>
                    <a:gridCol w="1007631">
                      <a:extLst>
                        <a:ext uri="{9D8B030D-6E8A-4147-A177-3AD203B41FA5}">
                          <a16:colId xmlns:a16="http://schemas.microsoft.com/office/drawing/2014/main" val="656627515"/>
                        </a:ext>
                      </a:extLst>
                    </a:gridCol>
                    <a:gridCol w="935549">
                      <a:extLst>
                        <a:ext uri="{9D8B030D-6E8A-4147-A177-3AD203B41FA5}">
                          <a16:colId xmlns:a16="http://schemas.microsoft.com/office/drawing/2014/main" val="974812300"/>
                        </a:ext>
                      </a:extLst>
                    </a:gridCol>
                    <a:gridCol w="935041">
                      <a:extLst>
                        <a:ext uri="{9D8B030D-6E8A-4147-A177-3AD203B41FA5}">
                          <a16:colId xmlns:a16="http://schemas.microsoft.com/office/drawing/2014/main" val="2271892480"/>
                        </a:ext>
                      </a:extLst>
                    </a:gridCol>
                  </a:tblGrid>
                  <a:tr h="598488">
                    <a:tc>
                      <a:txBody>
                        <a:bodyPr/>
                        <a:lstStyle/>
                        <a:p>
                          <a:pPr algn="ctr">
                            <a:lnSpc>
                              <a:spcPct val="150000"/>
                            </a:lnSpc>
                            <a:spcAft>
                              <a:spcPts val="0"/>
                            </a:spcAft>
                          </a:pPr>
                          <a:r>
                            <a:rPr lang="en-US" sz="900" dirty="0">
                              <a:effectLst/>
                            </a:rPr>
                            <a:t> </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dirty="0">
                              <a:effectLst/>
                            </a:rPr>
                            <a:t>Direct Evaluation</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dirty="0">
                              <a:effectLst/>
                            </a:rPr>
                            <a:t>Two-Scale Recursive approximations</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a:effectLst/>
                            </a:rPr>
                            <a:t>Fast Slant Stack</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a:effectLst/>
                            </a:rPr>
                            <a:t>SHAS</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extLst>
                      <a:ext uri="{0D108BD9-81ED-4DB2-BD59-A6C34878D82A}">
                        <a16:rowId xmlns:a16="http://schemas.microsoft.com/office/drawing/2014/main" val="871760329"/>
                      </a:ext>
                    </a:extLst>
                  </a:tr>
                  <a:tr h="214313">
                    <a:tc>
                      <a:txBody>
                        <a:bodyPr/>
                        <a:lstStyle/>
                        <a:p>
                          <a:pPr algn="ctr">
                            <a:lnSpc>
                              <a:spcPct val="150000"/>
                            </a:lnSpc>
                            <a:spcAft>
                              <a:spcPts val="0"/>
                            </a:spcAft>
                          </a:pPr>
                          <a:r>
                            <a:rPr lang="en-US" sz="900">
                              <a:effectLst/>
                            </a:rPr>
                            <a:t>Accuracy</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endParaRPr lang="en-US"/>
                        </a:p>
                      </a:txBody>
                      <a:tcPr marL="68580" marR="68580" marT="0" marB="0">
                        <a:blipFill>
                          <a:blip r:embed="rId3"/>
                          <a:stretch>
                            <a:fillRect l="-130882" t="-275000" r="-350735" b="-650000"/>
                          </a:stretch>
                        </a:blipFill>
                      </a:tcPr>
                    </a:tc>
                    <a:tc>
                      <a:txBody>
                        <a:bodyPr/>
                        <a:lstStyle/>
                        <a:p>
                          <a:endParaRPr lang="en-US"/>
                        </a:p>
                      </a:txBody>
                      <a:tcPr marL="68580" marR="68580" marT="0" marB="0">
                        <a:blipFill>
                          <a:blip r:embed="rId3"/>
                          <a:stretch>
                            <a:fillRect l="-189157" t="-275000" r="-187349" b="-650000"/>
                          </a:stretch>
                        </a:blipFill>
                      </a:tcPr>
                    </a:tc>
                    <a:tc>
                      <a:txBody>
                        <a:bodyPr/>
                        <a:lstStyle/>
                        <a:p>
                          <a:endParaRPr lang="en-US"/>
                        </a:p>
                      </a:txBody>
                      <a:tcPr marL="68580" marR="68580" marT="0" marB="0">
                        <a:blipFill>
                          <a:blip r:embed="rId3"/>
                          <a:stretch>
                            <a:fillRect l="-313725" t="-275000" r="-103268" b="-650000"/>
                          </a:stretch>
                        </a:blipFill>
                      </a:tcPr>
                    </a:tc>
                    <a:tc>
                      <a:txBody>
                        <a:bodyPr/>
                        <a:lstStyle/>
                        <a:p>
                          <a:endParaRPr lang="en-US"/>
                        </a:p>
                      </a:txBody>
                      <a:tcPr marL="68580" marR="68580" marT="0" marB="0">
                        <a:blipFill>
                          <a:blip r:embed="rId3"/>
                          <a:stretch>
                            <a:fillRect l="-411039" t="-275000" r="-2597" b="-650000"/>
                          </a:stretch>
                        </a:blipFill>
                      </a:tcPr>
                    </a:tc>
                    <a:extLst>
                      <a:ext uri="{0D108BD9-81ED-4DB2-BD59-A6C34878D82A}">
                        <a16:rowId xmlns:a16="http://schemas.microsoft.com/office/drawing/2014/main" val="1238986068"/>
                      </a:ext>
                    </a:extLst>
                  </a:tr>
                  <a:tr h="598488">
                    <a:tc>
                      <a:txBody>
                        <a:bodyPr/>
                        <a:lstStyle/>
                        <a:p>
                          <a:pPr algn="ctr">
                            <a:lnSpc>
                              <a:spcPct val="150000"/>
                            </a:lnSpc>
                            <a:spcAft>
                              <a:spcPts val="0"/>
                            </a:spcAft>
                          </a:pPr>
                          <a:r>
                            <a:rPr lang="en-US" sz="900">
                              <a:effectLst/>
                            </a:rPr>
                            <a:t>Time Complexity (Per Coefficient)</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endParaRPr lang="en-US"/>
                        </a:p>
                      </a:txBody>
                      <a:tcPr marL="68580" marR="68580" marT="0" marB="0">
                        <a:blipFill>
                          <a:blip r:embed="rId3"/>
                          <a:stretch>
                            <a:fillRect l="-130882" t="-137755" r="-350735" b="-138776"/>
                          </a:stretch>
                        </a:blipFill>
                      </a:tcPr>
                    </a:tc>
                    <a:tc>
                      <a:txBody>
                        <a:bodyPr/>
                        <a:lstStyle/>
                        <a:p>
                          <a:endParaRPr lang="en-US"/>
                        </a:p>
                      </a:txBody>
                      <a:tcPr marL="68580" marR="68580" marT="0" marB="0">
                        <a:blipFill>
                          <a:blip r:embed="rId3"/>
                          <a:stretch>
                            <a:fillRect l="-189157" t="-137755" r="-187349" b="-138776"/>
                          </a:stretch>
                        </a:blipFill>
                      </a:tcPr>
                    </a:tc>
                    <a:tc>
                      <a:txBody>
                        <a:bodyPr/>
                        <a:lstStyle/>
                        <a:p>
                          <a:endParaRPr lang="en-US"/>
                        </a:p>
                      </a:txBody>
                      <a:tcPr marL="68580" marR="68580" marT="0" marB="0">
                        <a:blipFill>
                          <a:blip r:embed="rId3"/>
                          <a:stretch>
                            <a:fillRect l="-313725" t="-137755" r="-103268" b="-138776"/>
                          </a:stretch>
                        </a:blipFill>
                      </a:tcPr>
                    </a:tc>
                    <a:tc>
                      <a:txBody>
                        <a:bodyPr/>
                        <a:lstStyle/>
                        <a:p>
                          <a:endParaRPr lang="en-US"/>
                        </a:p>
                      </a:txBody>
                      <a:tcPr marL="68580" marR="68580" marT="0" marB="0">
                        <a:blipFill>
                          <a:blip r:embed="rId3"/>
                          <a:stretch>
                            <a:fillRect l="-411039" t="-137755" r="-2597" b="-138776"/>
                          </a:stretch>
                        </a:blipFill>
                      </a:tcPr>
                    </a:tc>
                    <a:extLst>
                      <a:ext uri="{0D108BD9-81ED-4DB2-BD59-A6C34878D82A}">
                        <a16:rowId xmlns:a16="http://schemas.microsoft.com/office/drawing/2014/main" val="1185540668"/>
                      </a:ext>
                    </a:extLst>
                  </a:tr>
                  <a:tr h="392748">
                    <a:tc>
                      <a:txBody>
                        <a:bodyPr/>
                        <a:lstStyle/>
                        <a:p>
                          <a:pPr algn="ctr">
                            <a:lnSpc>
                              <a:spcPct val="150000"/>
                            </a:lnSpc>
                            <a:spcAft>
                              <a:spcPts val="0"/>
                            </a:spcAft>
                          </a:pPr>
                          <a:r>
                            <a:rPr lang="en-US" sz="900">
                              <a:effectLst/>
                            </a:rPr>
                            <a:t>Memory Complexity</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endParaRPr lang="en-US"/>
                        </a:p>
                      </a:txBody>
                      <a:tcPr marL="68580" marR="68580" marT="0" marB="0">
                        <a:blipFill>
                          <a:blip r:embed="rId3"/>
                          <a:stretch>
                            <a:fillRect l="-130882" t="-358462" r="-350735" b="-109231"/>
                          </a:stretch>
                        </a:blipFill>
                      </a:tcPr>
                    </a:tc>
                    <a:tc>
                      <a:txBody>
                        <a:bodyPr/>
                        <a:lstStyle/>
                        <a:p>
                          <a:endParaRPr lang="en-US"/>
                        </a:p>
                      </a:txBody>
                      <a:tcPr marL="68580" marR="68580" marT="0" marB="0">
                        <a:blipFill>
                          <a:blip r:embed="rId3"/>
                          <a:stretch>
                            <a:fillRect l="-189157" t="-358462" r="-187349" b="-109231"/>
                          </a:stretch>
                        </a:blipFill>
                      </a:tcPr>
                    </a:tc>
                    <a:tc>
                      <a:txBody>
                        <a:bodyPr/>
                        <a:lstStyle/>
                        <a:p>
                          <a:endParaRPr lang="en-US"/>
                        </a:p>
                      </a:txBody>
                      <a:tcPr marL="68580" marR="68580" marT="0" marB="0">
                        <a:blipFill>
                          <a:blip r:embed="rId3"/>
                          <a:stretch>
                            <a:fillRect l="-313725" t="-358462" r="-103268" b="-109231"/>
                          </a:stretch>
                        </a:blipFill>
                      </a:tcPr>
                    </a:tc>
                    <a:tc>
                      <a:txBody>
                        <a:bodyPr/>
                        <a:lstStyle/>
                        <a:p>
                          <a:endParaRPr lang="en-US"/>
                        </a:p>
                      </a:txBody>
                      <a:tcPr marL="68580" marR="68580" marT="0" marB="0">
                        <a:blipFill>
                          <a:blip r:embed="rId3"/>
                          <a:stretch>
                            <a:fillRect l="-411039" t="-358462" r="-2597" b="-109231"/>
                          </a:stretch>
                        </a:blipFill>
                      </a:tcPr>
                    </a:tc>
                    <a:extLst>
                      <a:ext uri="{0D108BD9-81ED-4DB2-BD59-A6C34878D82A}">
                        <a16:rowId xmlns:a16="http://schemas.microsoft.com/office/drawing/2014/main" val="3431261196"/>
                      </a:ext>
                    </a:extLst>
                  </a:tr>
                  <a:tr h="187008">
                    <a:tc>
                      <a:txBody>
                        <a:bodyPr/>
                        <a:lstStyle/>
                        <a:p>
                          <a:pPr algn="ctr">
                            <a:lnSpc>
                              <a:spcPct val="150000"/>
                            </a:lnSpc>
                            <a:spcAft>
                              <a:spcPts val="0"/>
                            </a:spcAft>
                          </a:pPr>
                          <a:r>
                            <a:rPr lang="en-US" sz="900">
                              <a:effectLst/>
                            </a:rPr>
                            <a:t>Memory Access</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a:effectLst/>
                            </a:rPr>
                            <a:t>Not serial</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a:effectLst/>
                            </a:rPr>
                            <a:t>Not serial</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a:effectLst/>
                            </a:rPr>
                            <a:t>Serial</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a:effectLst/>
                            </a:rPr>
                            <a:t>Serial</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extLst>
                      <a:ext uri="{0D108BD9-81ED-4DB2-BD59-A6C34878D82A}">
                        <a16:rowId xmlns:a16="http://schemas.microsoft.com/office/drawing/2014/main" val="2371268487"/>
                      </a:ext>
                    </a:extLst>
                  </a:tr>
                  <a:tr h="187008">
                    <a:tc>
                      <a:txBody>
                        <a:bodyPr/>
                        <a:lstStyle/>
                        <a:p>
                          <a:pPr algn="ctr">
                            <a:lnSpc>
                              <a:spcPct val="150000"/>
                            </a:lnSpc>
                            <a:spcAft>
                              <a:spcPts val="0"/>
                            </a:spcAft>
                          </a:pPr>
                          <a:r>
                            <a:rPr lang="en-US" sz="900">
                              <a:effectLst/>
                            </a:rPr>
                            <a:t>Line Set Flexibility</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a:effectLst/>
                            </a:rPr>
                            <a:t>High</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a:effectLst/>
                            </a:rPr>
                            <a:t>High</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a:effectLst/>
                            </a:rPr>
                            <a:t>Very Low </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dirty="0">
                              <a:effectLst/>
                            </a:rPr>
                            <a:t>Low</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extLst>
                      <a:ext uri="{0D108BD9-81ED-4DB2-BD59-A6C34878D82A}">
                        <a16:rowId xmlns:a16="http://schemas.microsoft.com/office/drawing/2014/main" val="1664350927"/>
                      </a:ext>
                    </a:extLst>
                  </a:tr>
                </a:tbl>
              </a:graphicData>
            </a:graphic>
          </p:graphicFrame>
        </mc:Fallback>
      </mc:AlternateContent>
      <p:sp>
        <p:nvSpPr>
          <p:cNvPr id="3" name="Rectangle 2">
            <a:extLst>
              <a:ext uri="{FF2B5EF4-FFF2-40B4-BE49-F238E27FC236}">
                <a16:creationId xmlns:a16="http://schemas.microsoft.com/office/drawing/2014/main" id="{95563C63-8F7F-4D3C-A4F5-4D3AFD57E574}"/>
              </a:ext>
            </a:extLst>
          </p:cNvPr>
          <p:cNvSpPr/>
          <p:nvPr/>
        </p:nvSpPr>
        <p:spPr>
          <a:xfrm>
            <a:off x="6980391" y="4464500"/>
            <a:ext cx="5213131" cy="1284006"/>
          </a:xfrm>
          <a:prstGeom prst="rect">
            <a:avLst/>
          </a:prstGeom>
        </p:spPr>
        <p:txBody>
          <a:bodyPr wrap="square">
            <a:spAutoFit/>
          </a:bodyPr>
          <a:lstStyle/>
          <a:p>
            <a:pPr algn="just">
              <a:lnSpc>
                <a:spcPct val="150000"/>
              </a:lnSpc>
              <a:spcAft>
                <a:spcPts val="0"/>
              </a:spcAft>
            </a:pPr>
            <a:r>
              <a:rPr lang="en-US" sz="1050" dirty="0">
                <a:latin typeface="David" panose="020E0502060401010101" pitchFamily="34" charset="-79"/>
                <a:ea typeface="Times New Roman" panose="02020603050405020304" pitchFamily="18" charset="0"/>
                <a:cs typeface="David" panose="020E0502060401010101" pitchFamily="34" charset="-79"/>
              </a:rPr>
              <a:t>1 - Exact for Piecewise constant representation of the image. </a:t>
            </a:r>
          </a:p>
          <a:p>
            <a:pPr algn="just">
              <a:lnSpc>
                <a:spcPct val="150000"/>
              </a:lnSpc>
              <a:spcAft>
                <a:spcPts val="0"/>
              </a:spcAft>
            </a:pPr>
            <a:r>
              <a:rPr lang="en-US" sz="1050" dirty="0">
                <a:latin typeface="David" panose="020E0502060401010101" pitchFamily="34" charset="-79"/>
                <a:ea typeface="Times New Roman" panose="02020603050405020304" pitchFamily="18" charset="0"/>
                <a:cs typeface="David" panose="020E0502060401010101" pitchFamily="34" charset="-79"/>
              </a:rPr>
              <a:t>2 -  Exact for representing the image as smoothed trigonometric Interpolation of a sample pixel value. </a:t>
            </a:r>
          </a:p>
          <a:p>
            <a:pPr algn="just">
              <a:lnSpc>
                <a:spcPct val="150000"/>
              </a:lnSpc>
              <a:spcAft>
                <a:spcPts val="0"/>
              </a:spcAft>
            </a:pPr>
            <a:r>
              <a:rPr lang="en-US" sz="1050" dirty="0">
                <a:latin typeface="David" panose="020E0502060401010101" pitchFamily="34" charset="-79"/>
                <a:ea typeface="Times New Roman" panose="02020603050405020304" pitchFamily="18" charset="0"/>
                <a:cs typeface="David" panose="020E0502060401010101" pitchFamily="34" charset="-79"/>
              </a:rPr>
              <a:t>3  - Relatively Coarse interpolation.</a:t>
            </a:r>
          </a:p>
          <a:p>
            <a:pPr algn="just">
              <a:lnSpc>
                <a:spcPct val="150000"/>
              </a:lnSpc>
              <a:spcAft>
                <a:spcPts val="0"/>
              </a:spcAft>
            </a:pPr>
            <a:r>
              <a:rPr lang="en-US" sz="1050" dirty="0">
                <a:latin typeface="David" panose="020E0502060401010101" pitchFamily="34" charset="-79"/>
                <a:ea typeface="Times New Roman" panose="02020603050405020304" pitchFamily="18" charset="0"/>
                <a:cs typeface="David" panose="020E0502060401010101" pitchFamily="34" charset="-79"/>
              </a:rPr>
              <a:t>4 - 2D image / 3D image.</a:t>
            </a:r>
            <a:endParaRPr lang="en-US" sz="1050" dirty="0">
              <a:effectLst/>
              <a:latin typeface="David" panose="020E0502060401010101" pitchFamily="34" charset="-79"/>
              <a:ea typeface="Times New Roman" panose="02020603050405020304" pitchFamily="18" charset="0"/>
              <a:cs typeface="David" panose="020E0502060401010101" pitchFamily="34" charset="-79"/>
            </a:endParaRPr>
          </a:p>
        </p:txBody>
      </p:sp>
      <p:pic>
        <p:nvPicPr>
          <p:cNvPr id="7" name="תמונה 1865">
            <a:extLst>
              <a:ext uri="{FF2B5EF4-FFF2-40B4-BE49-F238E27FC236}">
                <a16:creationId xmlns:a16="http://schemas.microsoft.com/office/drawing/2014/main" id="{8E997AE3-3E70-4D7E-8551-6BD0412FD275}"/>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14357" y="963314"/>
            <a:ext cx="1603830" cy="1723046"/>
          </a:xfrm>
          <a:prstGeom prst="rect">
            <a:avLst/>
          </a:prstGeom>
          <a:noFill/>
          <a:ln>
            <a:noFill/>
          </a:ln>
        </p:spPr>
      </p:pic>
      <p:pic>
        <p:nvPicPr>
          <p:cNvPr id="8" name="Picture 7">
            <a:extLst>
              <a:ext uri="{FF2B5EF4-FFF2-40B4-BE49-F238E27FC236}">
                <a16:creationId xmlns:a16="http://schemas.microsoft.com/office/drawing/2014/main" id="{3B24BA28-F20E-4381-8BC3-E5214B307EBD}"/>
              </a:ext>
            </a:extLst>
          </p:cNvPr>
          <p:cNvPicPr/>
          <p:nvPr/>
        </p:nvPicPr>
        <p:blipFill>
          <a:blip r:embed="rId5" cstate="print">
            <a:extLst>
              <a:ext uri="{28A0092B-C50C-407E-A947-70E740481C1C}">
                <a14:useLocalDpi xmlns:a14="http://schemas.microsoft.com/office/drawing/2010/main" val="0"/>
              </a:ext>
            </a:extLst>
          </a:blip>
          <a:stretch>
            <a:fillRect/>
          </a:stretch>
        </p:blipFill>
        <p:spPr>
          <a:xfrm>
            <a:off x="4429533" y="4949976"/>
            <a:ext cx="1754106" cy="1862207"/>
          </a:xfrm>
          <a:prstGeom prst="rect">
            <a:avLst/>
          </a:prstGeom>
        </p:spPr>
      </p:pic>
      <p:pic>
        <p:nvPicPr>
          <p:cNvPr id="9" name="Picture 8">
            <a:extLst>
              <a:ext uri="{FF2B5EF4-FFF2-40B4-BE49-F238E27FC236}">
                <a16:creationId xmlns:a16="http://schemas.microsoft.com/office/drawing/2014/main" id="{E4BE00A6-3397-49E3-9544-BEEC37B6F2BA}"/>
              </a:ext>
            </a:extLst>
          </p:cNvPr>
          <p:cNvPicPr/>
          <p:nvPr/>
        </p:nvPicPr>
        <p:blipFill>
          <a:blip r:embed="rId6" cstate="print">
            <a:extLst>
              <a:ext uri="{28A0092B-C50C-407E-A947-70E740481C1C}">
                <a14:useLocalDpi xmlns:a14="http://schemas.microsoft.com/office/drawing/2010/main" val="0"/>
              </a:ext>
            </a:extLst>
          </a:blip>
          <a:stretch>
            <a:fillRect/>
          </a:stretch>
        </p:blipFill>
        <p:spPr>
          <a:xfrm>
            <a:off x="4490677" y="3383457"/>
            <a:ext cx="1631819" cy="1723046"/>
          </a:xfrm>
          <a:prstGeom prst="rect">
            <a:avLst/>
          </a:prstGeom>
        </p:spPr>
      </p:pic>
      <p:pic>
        <p:nvPicPr>
          <p:cNvPr id="12" name="Picture 11">
            <a:extLst>
              <a:ext uri="{FF2B5EF4-FFF2-40B4-BE49-F238E27FC236}">
                <a16:creationId xmlns:a16="http://schemas.microsoft.com/office/drawing/2014/main" id="{0B61E56C-3D07-4032-B762-C2DC62E56692}"/>
              </a:ext>
            </a:extLst>
          </p:cNvPr>
          <p:cNvPicPr/>
          <p:nvPr/>
        </p:nvPicPr>
        <p:blipFill>
          <a:blip r:embed="rId7">
            <a:extLst>
              <a:ext uri="{28A0092B-C50C-407E-A947-70E740481C1C}">
                <a14:useLocalDpi xmlns:a14="http://schemas.microsoft.com/office/drawing/2010/main" val="0"/>
              </a:ext>
            </a:extLst>
          </a:blip>
          <a:stretch>
            <a:fillRect/>
          </a:stretch>
        </p:blipFill>
        <p:spPr>
          <a:xfrm>
            <a:off x="770125" y="736636"/>
            <a:ext cx="3163639" cy="2667334"/>
          </a:xfrm>
          <a:prstGeom prst="rect">
            <a:avLst/>
          </a:prstGeom>
        </p:spPr>
      </p:pic>
      <p:sp>
        <p:nvSpPr>
          <p:cNvPr id="13" name="Text Box 2">
            <a:extLst>
              <a:ext uri="{FF2B5EF4-FFF2-40B4-BE49-F238E27FC236}">
                <a16:creationId xmlns:a16="http://schemas.microsoft.com/office/drawing/2014/main" id="{01B1B028-4693-457F-B6E3-4369E40F1E4A}"/>
              </a:ext>
            </a:extLst>
          </p:cNvPr>
          <p:cNvSpPr txBox="1">
            <a:spLocks noChangeArrowheads="1"/>
          </p:cNvSpPr>
          <p:nvPr/>
        </p:nvSpPr>
        <p:spPr bwMode="auto">
          <a:xfrm>
            <a:off x="633488" y="647527"/>
            <a:ext cx="436245" cy="214630"/>
          </a:xfrm>
          <a:prstGeom prst="rect">
            <a:avLst/>
          </a:prstGeom>
          <a:solidFill>
            <a:srgbClr val="FFFFFF"/>
          </a:solidFill>
          <a:ln w="9525">
            <a:solidFill>
              <a:schemeClr val="bg1"/>
            </a:solidFill>
            <a:miter lim="800000"/>
            <a:headEnd/>
            <a:tailEnd/>
          </a:ln>
        </p:spPr>
        <p:txBody>
          <a:bodyPr rot="0" vert="horz" wrap="square" lIns="91440" tIns="45720" rIns="91440" bIns="45720" anchor="t" anchorCtr="0">
            <a:noAutofit/>
          </a:bodyPr>
          <a:lstStyle/>
          <a:p>
            <a:pPr algn="l">
              <a:lnSpc>
                <a:spcPct val="150000"/>
              </a:lnSpc>
              <a:spcAft>
                <a:spcPts val="0"/>
              </a:spcAft>
            </a:pPr>
            <a:r>
              <a:rPr lang="en-US" sz="800">
                <a:effectLst/>
                <a:latin typeface="David" panose="020E0502060401010101" pitchFamily="34" charset="-79"/>
                <a:ea typeface="Times New Roman" panose="02020603050405020304" pitchFamily="18" charset="0"/>
                <a:cs typeface="David" panose="020E0502060401010101" pitchFamily="34" charset="-79"/>
              </a:rPr>
              <a:t>t (sec)</a:t>
            </a:r>
            <a:endParaRPr lang="en-US" sz="1200">
              <a:effectLst/>
              <a:latin typeface="David" panose="020E0502060401010101" pitchFamily="34" charset="-79"/>
              <a:ea typeface="Times New Roman" panose="02020603050405020304" pitchFamily="18" charset="0"/>
              <a:cs typeface="David" panose="020E0502060401010101" pitchFamily="34" charset="-79"/>
            </a:endParaRPr>
          </a:p>
        </p:txBody>
      </p:sp>
      <p:sp>
        <p:nvSpPr>
          <p:cNvPr id="14" name="Text Box 2">
            <a:extLst>
              <a:ext uri="{FF2B5EF4-FFF2-40B4-BE49-F238E27FC236}">
                <a16:creationId xmlns:a16="http://schemas.microsoft.com/office/drawing/2014/main" id="{A5F54C70-AA68-42F9-BF78-2A10ED2CD1A0}"/>
              </a:ext>
            </a:extLst>
          </p:cNvPr>
          <p:cNvSpPr txBox="1">
            <a:spLocks noChangeArrowheads="1"/>
          </p:cNvSpPr>
          <p:nvPr/>
        </p:nvSpPr>
        <p:spPr bwMode="auto">
          <a:xfrm>
            <a:off x="436731" y="3559439"/>
            <a:ext cx="436245" cy="214630"/>
          </a:xfrm>
          <a:prstGeom prst="rect">
            <a:avLst/>
          </a:prstGeom>
          <a:solidFill>
            <a:srgbClr val="FFFFFF"/>
          </a:solidFill>
          <a:ln w="9525">
            <a:solidFill>
              <a:schemeClr val="bg1"/>
            </a:solidFill>
            <a:miter lim="800000"/>
            <a:headEnd/>
            <a:tailEnd/>
          </a:ln>
        </p:spPr>
        <p:txBody>
          <a:bodyPr rot="0" vert="horz" wrap="square" lIns="91440" tIns="45720" rIns="91440" bIns="45720" anchor="t" anchorCtr="0">
            <a:noAutofit/>
          </a:bodyPr>
          <a:lstStyle/>
          <a:p>
            <a:pPr algn="l">
              <a:lnSpc>
                <a:spcPct val="150000"/>
              </a:lnSpc>
              <a:spcAft>
                <a:spcPts val="0"/>
              </a:spcAft>
            </a:pPr>
            <a:r>
              <a:rPr lang="en-US" sz="800" dirty="0">
                <a:effectLst/>
                <a:latin typeface="David" panose="020E0502060401010101" pitchFamily="34" charset="-79"/>
                <a:ea typeface="Times New Roman" panose="02020603050405020304" pitchFamily="18" charset="0"/>
                <a:cs typeface="David" panose="020E0502060401010101" pitchFamily="34" charset="-79"/>
              </a:rPr>
              <a:t>t (sec)</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p:txBody>
      </p:sp>
      <p:sp>
        <p:nvSpPr>
          <p:cNvPr id="15" name="Text Box 2">
            <a:extLst>
              <a:ext uri="{FF2B5EF4-FFF2-40B4-BE49-F238E27FC236}">
                <a16:creationId xmlns:a16="http://schemas.microsoft.com/office/drawing/2014/main" id="{A0D23A3F-2C76-4C5D-AAEE-763DE4CEB870}"/>
              </a:ext>
            </a:extLst>
          </p:cNvPr>
          <p:cNvSpPr txBox="1">
            <a:spLocks noChangeArrowheads="1"/>
          </p:cNvSpPr>
          <p:nvPr/>
        </p:nvSpPr>
        <p:spPr bwMode="auto">
          <a:xfrm>
            <a:off x="1860959" y="3232256"/>
            <a:ext cx="974868" cy="178676"/>
          </a:xfrm>
          <a:prstGeom prst="rect">
            <a:avLst/>
          </a:prstGeom>
          <a:solidFill>
            <a:srgbClr val="FFFFFF"/>
          </a:solidFill>
          <a:ln w="9525">
            <a:solidFill>
              <a:schemeClr val="bg1"/>
            </a:solidFill>
            <a:miter lim="800000"/>
            <a:headEnd/>
            <a:tailEnd/>
          </a:ln>
        </p:spPr>
        <p:txBody>
          <a:bodyPr rot="0" vert="horz" wrap="square" lIns="91440" tIns="45720" rIns="91440" bIns="45720" anchor="t" anchorCtr="0">
            <a:noAutofit/>
          </a:bodyPr>
          <a:lstStyle/>
          <a:p>
            <a:pPr algn="l">
              <a:lnSpc>
                <a:spcPct val="150000"/>
              </a:lnSpc>
              <a:spcAft>
                <a:spcPts val="0"/>
              </a:spcAft>
            </a:pPr>
            <a:r>
              <a:rPr lang="en-US" sz="800" dirty="0">
                <a:latin typeface="David" panose="020E0502060401010101" pitchFamily="34" charset="-79"/>
                <a:ea typeface="Times New Roman" panose="02020603050405020304" pitchFamily="18" charset="0"/>
                <a:cs typeface="David" panose="020E0502060401010101" pitchFamily="34" charset="-79"/>
              </a:rPr>
              <a:t>Image side size</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p:txBody>
      </p:sp>
      <p:sp>
        <p:nvSpPr>
          <p:cNvPr id="16" name="Text Box 2">
            <a:extLst>
              <a:ext uri="{FF2B5EF4-FFF2-40B4-BE49-F238E27FC236}">
                <a16:creationId xmlns:a16="http://schemas.microsoft.com/office/drawing/2014/main" id="{B6670D7B-2EB9-44C1-A8C1-8A50093D0B12}"/>
              </a:ext>
            </a:extLst>
          </p:cNvPr>
          <p:cNvSpPr txBox="1">
            <a:spLocks noChangeArrowheads="1"/>
          </p:cNvSpPr>
          <p:nvPr/>
        </p:nvSpPr>
        <p:spPr bwMode="auto">
          <a:xfrm>
            <a:off x="1860959" y="6219645"/>
            <a:ext cx="974868" cy="178676"/>
          </a:xfrm>
          <a:prstGeom prst="rect">
            <a:avLst/>
          </a:prstGeom>
          <a:solidFill>
            <a:srgbClr val="FFFFFF"/>
          </a:solidFill>
          <a:ln w="9525">
            <a:solidFill>
              <a:schemeClr val="bg1"/>
            </a:solidFill>
            <a:miter lim="800000"/>
            <a:headEnd/>
            <a:tailEnd/>
          </a:ln>
        </p:spPr>
        <p:txBody>
          <a:bodyPr rot="0" vert="horz" wrap="square" lIns="91440" tIns="45720" rIns="91440" bIns="45720" anchor="t" anchorCtr="0">
            <a:noAutofit/>
          </a:bodyPr>
          <a:lstStyle/>
          <a:p>
            <a:pPr algn="l">
              <a:lnSpc>
                <a:spcPct val="150000"/>
              </a:lnSpc>
              <a:spcAft>
                <a:spcPts val="0"/>
              </a:spcAft>
            </a:pPr>
            <a:r>
              <a:rPr lang="en-US" sz="800" dirty="0">
                <a:latin typeface="David" panose="020E0502060401010101" pitchFamily="34" charset="-79"/>
                <a:ea typeface="Times New Roman" panose="02020603050405020304" pitchFamily="18" charset="0"/>
                <a:cs typeface="David" panose="020E0502060401010101" pitchFamily="34" charset="-79"/>
              </a:rPr>
              <a:t>Image side size</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p:txBody>
      </p:sp>
      <p:cxnSp>
        <p:nvCxnSpPr>
          <p:cNvPr id="17" name="Straight Connector 16">
            <a:extLst>
              <a:ext uri="{FF2B5EF4-FFF2-40B4-BE49-F238E27FC236}">
                <a16:creationId xmlns:a16="http://schemas.microsoft.com/office/drawing/2014/main" id="{F751AD6D-DC94-46A0-85FC-E4C0D5B60393}"/>
              </a:ext>
            </a:extLst>
          </p:cNvPr>
          <p:cNvCxnSpPr/>
          <p:nvPr/>
        </p:nvCxnSpPr>
        <p:spPr>
          <a:xfrm>
            <a:off x="154638" y="3450040"/>
            <a:ext cx="6571983"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39980F92-E8A3-4F5A-9E6E-A5A4EC45DD1D}"/>
              </a:ext>
            </a:extLst>
          </p:cNvPr>
          <p:cNvSpPr txBox="1"/>
          <p:nvPr/>
        </p:nvSpPr>
        <p:spPr>
          <a:xfrm>
            <a:off x="211295" y="1723697"/>
            <a:ext cx="593739" cy="369332"/>
          </a:xfrm>
          <a:prstGeom prst="rect">
            <a:avLst/>
          </a:prstGeom>
          <a:noFill/>
        </p:spPr>
        <p:txBody>
          <a:bodyPr wrap="square" rtlCol="0">
            <a:spAutoFit/>
          </a:bodyPr>
          <a:lstStyle/>
          <a:p>
            <a:r>
              <a:rPr lang="en-US" b="1" dirty="0"/>
              <a:t>2D</a:t>
            </a:r>
          </a:p>
        </p:txBody>
      </p:sp>
      <p:sp>
        <p:nvSpPr>
          <p:cNvPr id="19" name="TextBox 18">
            <a:extLst>
              <a:ext uri="{FF2B5EF4-FFF2-40B4-BE49-F238E27FC236}">
                <a16:creationId xmlns:a16="http://schemas.microsoft.com/office/drawing/2014/main" id="{263720C6-2916-4B81-97F7-F658A7416BAC}"/>
              </a:ext>
            </a:extLst>
          </p:cNvPr>
          <p:cNvSpPr txBox="1"/>
          <p:nvPr/>
        </p:nvSpPr>
        <p:spPr>
          <a:xfrm>
            <a:off x="257871" y="4706825"/>
            <a:ext cx="593739" cy="369332"/>
          </a:xfrm>
          <a:prstGeom prst="rect">
            <a:avLst/>
          </a:prstGeom>
          <a:noFill/>
        </p:spPr>
        <p:txBody>
          <a:bodyPr wrap="square" rtlCol="0">
            <a:spAutoFit/>
          </a:bodyPr>
          <a:lstStyle/>
          <a:p>
            <a:r>
              <a:rPr lang="en-US" b="1" dirty="0"/>
              <a:t>3D</a:t>
            </a:r>
          </a:p>
        </p:txBody>
      </p:sp>
      <p:pic>
        <p:nvPicPr>
          <p:cNvPr id="6" name="Picture 5">
            <a:extLst>
              <a:ext uri="{FF2B5EF4-FFF2-40B4-BE49-F238E27FC236}">
                <a16:creationId xmlns:a16="http://schemas.microsoft.com/office/drawing/2014/main" id="{94BE48FB-6F41-4E05-ADA9-E9C62045EA3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70126" y="3516624"/>
            <a:ext cx="3205386" cy="2693704"/>
          </a:xfrm>
          <a:prstGeom prst="rect">
            <a:avLst/>
          </a:prstGeom>
        </p:spPr>
      </p:pic>
    </p:spTree>
    <p:extLst>
      <p:ext uri="{BB962C8B-B14F-4D97-AF65-F5344CB8AC3E}">
        <p14:creationId xmlns:p14="http://schemas.microsoft.com/office/powerpoint/2010/main" val="12022438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2400" b="1" dirty="0">
                <a:solidFill>
                  <a:schemeClr val="tx1"/>
                </a:solidFill>
              </a:rPr>
              <a:t>Presentation Outline</a:t>
            </a:r>
            <a:endParaRPr lang="en-US" sz="2400" dirty="0">
              <a:solidFill>
                <a:schemeClr val="tx1"/>
              </a:solidFill>
            </a:endParaRPr>
          </a:p>
        </p:txBody>
      </p:sp>
      <p:sp>
        <p:nvSpPr>
          <p:cNvPr id="7" name="Rectangle 6">
            <a:extLst>
              <a:ext uri="{FF2B5EF4-FFF2-40B4-BE49-F238E27FC236}">
                <a16:creationId xmlns:a16="http://schemas.microsoft.com/office/drawing/2014/main" id="{AD9A2C41-9C57-459E-B8FC-D993D731BE6B}"/>
              </a:ext>
            </a:extLst>
          </p:cNvPr>
          <p:cNvSpPr>
            <a:spLocks noGrp="1" noChangeArrowheads="1"/>
          </p:cNvSpPr>
          <p:nvPr/>
        </p:nvSpPr>
        <p:spPr bwMode="auto">
          <a:xfrm>
            <a:off x="418011" y="1485899"/>
            <a:ext cx="11351623" cy="47712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bg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accent2"/>
              </a:buClr>
              <a:buSzPct val="80000"/>
              <a:buFont typeface="Wingdings" panose="05000000000000000000" pitchFamily="2" charset="2"/>
              <a:buChar char="¨"/>
              <a:defRPr sz="2800" kern="1200">
                <a:solidFill>
                  <a:schemeClr val="tx1"/>
                </a:solidFill>
                <a:latin typeface="+mn-lt"/>
                <a:ea typeface="+mn-ea"/>
                <a:cs typeface="+mn-cs"/>
              </a:defRPr>
            </a:lvl2pPr>
            <a:lvl3pPr marL="1143000" indent="-228600" algn="l" rtl="0" fontAlgn="base">
              <a:spcBef>
                <a:spcPct val="20000"/>
              </a:spcBef>
              <a:spcAft>
                <a:spcPct val="0"/>
              </a:spcAft>
              <a:buClr>
                <a:schemeClr val="bg2"/>
              </a:buClr>
              <a:buSzPct val="65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bg2"/>
              </a:buClr>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en-US" dirty="0"/>
              <a:t>Motivation </a:t>
            </a:r>
          </a:p>
          <a:p>
            <a:r>
              <a:rPr lang="en-US" altLang="en-US" dirty="0"/>
              <a:t>Objectives</a:t>
            </a:r>
          </a:p>
          <a:p>
            <a:r>
              <a:rPr lang="en-US" altLang="en-US" dirty="0"/>
              <a:t>Background</a:t>
            </a:r>
          </a:p>
          <a:p>
            <a:r>
              <a:rPr lang="en-US" altLang="en-US" dirty="0"/>
              <a:t>SHAS vs other X-ray approaches</a:t>
            </a:r>
          </a:p>
          <a:p>
            <a:r>
              <a:rPr lang="en-US" altLang="en-US" dirty="0"/>
              <a:t>Dynamic SHAS</a:t>
            </a:r>
          </a:p>
          <a:p>
            <a:r>
              <a:rPr lang="en-US" altLang="en-US" dirty="0"/>
              <a:t>Dim Target tracking application</a:t>
            </a:r>
          </a:p>
          <a:p>
            <a:r>
              <a:rPr lang="en-US" altLang="en-US" dirty="0"/>
              <a:t>Experiments methodology</a:t>
            </a:r>
          </a:p>
          <a:p>
            <a:r>
              <a:rPr lang="en-US" altLang="en-US" dirty="0"/>
              <a:t>Results </a:t>
            </a:r>
          </a:p>
        </p:txBody>
      </p:sp>
    </p:spTree>
    <p:extLst>
      <p:ext uri="{BB962C8B-B14F-4D97-AF65-F5344CB8AC3E}">
        <p14:creationId xmlns:p14="http://schemas.microsoft.com/office/powerpoint/2010/main" val="5487872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3200" b="1" dirty="0">
                <a:solidFill>
                  <a:schemeClr val="tx1"/>
                </a:solidFill>
              </a:rPr>
              <a:t>Two Scale Recursion</a:t>
            </a:r>
          </a:p>
          <a:p>
            <a:pPr algn="ctr"/>
            <a:endParaRPr lang="en-US" sz="3200" dirty="0">
              <a:solidFill>
                <a:schemeClr val="tx1"/>
              </a:solidFill>
            </a:endParaRP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SHAS vs other X-ray approaches</a:t>
            </a:r>
          </a:p>
        </p:txBody>
      </p:sp>
      <p:sp>
        <p:nvSpPr>
          <p:cNvPr id="10" name="Content Placeholder 2">
            <a:extLst>
              <a:ext uri="{FF2B5EF4-FFF2-40B4-BE49-F238E27FC236}">
                <a16:creationId xmlns:a16="http://schemas.microsoft.com/office/drawing/2014/main" id="{F577C6FA-E603-4230-980B-6E0CEF2F2BDD}"/>
              </a:ext>
            </a:extLst>
          </p:cNvPr>
          <p:cNvSpPr txBox="1">
            <a:spLocks/>
          </p:cNvSpPr>
          <p:nvPr/>
        </p:nvSpPr>
        <p:spPr>
          <a:xfrm>
            <a:off x="489752" y="1970170"/>
            <a:ext cx="11029614" cy="4038744"/>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endParaRPr lang="en-US" sz="1800" dirty="0"/>
          </a:p>
          <a:p>
            <a:pPr algn="ctr"/>
            <a:endParaRPr lang="en-US" sz="1800" dirty="0"/>
          </a:p>
        </p:txBody>
      </p:sp>
      <p:pic>
        <p:nvPicPr>
          <p:cNvPr id="6" name="Picture 5">
            <a:extLst>
              <a:ext uri="{FF2B5EF4-FFF2-40B4-BE49-F238E27FC236}">
                <a16:creationId xmlns:a16="http://schemas.microsoft.com/office/drawing/2014/main" id="{26B7D44F-5EE7-4CAB-87CF-A53AB8FFF92D}"/>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4267201" y="2193456"/>
            <a:ext cx="3497178" cy="3228775"/>
          </a:xfrm>
          <a:prstGeom prst="rect">
            <a:avLst/>
          </a:prstGeom>
          <a:noFill/>
          <a:ln>
            <a:noFill/>
          </a:ln>
        </p:spPr>
      </p:pic>
    </p:spTree>
    <p:extLst>
      <p:ext uri="{BB962C8B-B14F-4D97-AF65-F5344CB8AC3E}">
        <p14:creationId xmlns:p14="http://schemas.microsoft.com/office/powerpoint/2010/main" val="19533224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3200" dirty="0"/>
              <a:t>The </a:t>
            </a:r>
            <a:r>
              <a:rPr lang="he-IL" altLang="en-US" sz="3200" dirty="0"/>
              <a:t>2</a:t>
            </a:r>
            <a:r>
              <a:rPr lang="en-US" altLang="en-US" sz="3200" dirty="0"/>
              <a:t>D Dynamic SHAS</a:t>
            </a:r>
            <a:endParaRPr lang="en-US" sz="3200" dirty="0">
              <a:solidFill>
                <a:schemeClr val="tx1"/>
              </a:solidFill>
            </a:endParaRP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Dynamic SHAS</a:t>
            </a:r>
          </a:p>
        </p:txBody>
      </p:sp>
      <p:sp>
        <p:nvSpPr>
          <p:cNvPr id="10" name="Content Placeholder 2">
            <a:extLst>
              <a:ext uri="{FF2B5EF4-FFF2-40B4-BE49-F238E27FC236}">
                <a16:creationId xmlns:a16="http://schemas.microsoft.com/office/drawing/2014/main" id="{F577C6FA-E603-4230-980B-6E0CEF2F2BDD}"/>
              </a:ext>
            </a:extLst>
          </p:cNvPr>
          <p:cNvSpPr txBox="1">
            <a:spLocks/>
          </p:cNvSpPr>
          <p:nvPr/>
        </p:nvSpPr>
        <p:spPr>
          <a:xfrm>
            <a:off x="489752" y="1970170"/>
            <a:ext cx="11029614" cy="4038744"/>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1800" dirty="0"/>
              <a:t>As</a:t>
            </a:r>
          </a:p>
          <a:p>
            <a:pPr algn="ctr"/>
            <a:endParaRPr lang="en-US" sz="1800" dirty="0"/>
          </a:p>
        </p:txBody>
      </p:sp>
    </p:spTree>
    <p:extLst>
      <p:ext uri="{BB962C8B-B14F-4D97-AF65-F5344CB8AC3E}">
        <p14:creationId xmlns:p14="http://schemas.microsoft.com/office/powerpoint/2010/main" val="3194599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3200" dirty="0"/>
              <a:t>The 3D X-Ray Transform</a:t>
            </a:r>
            <a:endParaRPr lang="en-US" sz="3200" dirty="0">
              <a:solidFill>
                <a:schemeClr val="tx1"/>
              </a:solidFill>
            </a:endParaRP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SHAS vs other X-ray approaches</a:t>
            </a:r>
          </a:p>
        </p:txBody>
      </p:sp>
      <p:sp>
        <p:nvSpPr>
          <p:cNvPr id="10" name="Content Placeholder 2">
            <a:extLst>
              <a:ext uri="{FF2B5EF4-FFF2-40B4-BE49-F238E27FC236}">
                <a16:creationId xmlns:a16="http://schemas.microsoft.com/office/drawing/2014/main" id="{F577C6FA-E603-4230-980B-6E0CEF2F2BDD}"/>
              </a:ext>
            </a:extLst>
          </p:cNvPr>
          <p:cNvSpPr txBox="1">
            <a:spLocks/>
          </p:cNvSpPr>
          <p:nvPr/>
        </p:nvSpPr>
        <p:spPr>
          <a:xfrm>
            <a:off x="489752" y="1970170"/>
            <a:ext cx="11029614" cy="4038744"/>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1800" dirty="0"/>
              <a:t>As</a:t>
            </a:r>
          </a:p>
          <a:p>
            <a:pPr algn="ctr"/>
            <a:endParaRPr lang="en-US" sz="1800" dirty="0"/>
          </a:p>
        </p:txBody>
      </p:sp>
    </p:spTree>
    <p:extLst>
      <p:ext uri="{BB962C8B-B14F-4D97-AF65-F5344CB8AC3E}">
        <p14:creationId xmlns:p14="http://schemas.microsoft.com/office/powerpoint/2010/main" val="1503838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3200" dirty="0">
                <a:solidFill>
                  <a:schemeClr val="tx1"/>
                </a:solidFill>
              </a:rPr>
              <a:t>Dim Target Detection </a:t>
            </a:r>
            <a:endParaRPr lang="en-US" sz="3200" dirty="0">
              <a:solidFill>
                <a:schemeClr val="tx1"/>
              </a:solidFill>
            </a:endParaRP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2400" b="1" dirty="0">
                <a:solidFill>
                  <a:schemeClr val="tx1"/>
                </a:solidFill>
              </a:rPr>
              <a:t>Background</a:t>
            </a:r>
            <a:endParaRPr lang="en-US" sz="2400" dirty="0">
              <a:solidFill>
                <a:schemeClr val="tx1"/>
              </a:solidFill>
            </a:endParaRPr>
          </a:p>
        </p:txBody>
      </p:sp>
      <p:sp>
        <p:nvSpPr>
          <p:cNvPr id="10" name="Content Placeholder 2">
            <a:extLst>
              <a:ext uri="{FF2B5EF4-FFF2-40B4-BE49-F238E27FC236}">
                <a16:creationId xmlns:a16="http://schemas.microsoft.com/office/drawing/2014/main" id="{F577C6FA-E603-4230-980B-6E0CEF2F2BDD}"/>
              </a:ext>
            </a:extLst>
          </p:cNvPr>
          <p:cNvSpPr txBox="1">
            <a:spLocks/>
          </p:cNvSpPr>
          <p:nvPr/>
        </p:nvSpPr>
        <p:spPr>
          <a:xfrm>
            <a:off x="489752" y="1601170"/>
            <a:ext cx="11029614" cy="4038744"/>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buFontTx/>
              <a:buChar char="•"/>
            </a:pPr>
            <a:r>
              <a:rPr lang="en-US" altLang="en-US" sz="2800" dirty="0">
                <a:solidFill>
                  <a:schemeClr val="tx1"/>
                </a:solidFill>
              </a:rPr>
              <a:t>Infrared Images</a:t>
            </a:r>
          </a:p>
          <a:p>
            <a:pPr>
              <a:buFontTx/>
              <a:buChar char="•"/>
            </a:pPr>
            <a:r>
              <a:rPr lang="en-US" altLang="en-US" sz="2800" dirty="0">
                <a:solidFill>
                  <a:schemeClr val="tx1"/>
                </a:solidFill>
              </a:rPr>
              <a:t> Point Target</a:t>
            </a:r>
          </a:p>
          <a:p>
            <a:pPr>
              <a:buFontTx/>
              <a:buChar char="•"/>
            </a:pPr>
            <a:r>
              <a:rPr lang="en-US" altLang="en-US" sz="2800" dirty="0">
                <a:solidFill>
                  <a:schemeClr val="tx1"/>
                </a:solidFill>
              </a:rPr>
              <a:t> Noise, Background </a:t>
            </a:r>
          </a:p>
          <a:p>
            <a:pPr>
              <a:buFontTx/>
              <a:buChar char="•"/>
            </a:pPr>
            <a:r>
              <a:rPr lang="en-US" altLang="en-US" sz="2800" dirty="0">
                <a:solidFill>
                  <a:schemeClr val="tx1"/>
                </a:solidFill>
              </a:rPr>
              <a:t> Presumptions on Target Motion</a:t>
            </a:r>
          </a:p>
          <a:p>
            <a:pPr>
              <a:buFontTx/>
              <a:buChar char="•"/>
            </a:pPr>
            <a:r>
              <a:rPr lang="en-US" altLang="en-US" sz="2800" dirty="0">
                <a:solidFill>
                  <a:schemeClr val="tx1"/>
                </a:solidFill>
              </a:rPr>
              <a:t> In Space-Time Coordinates target trace can be seen as filament</a:t>
            </a:r>
          </a:p>
          <a:p>
            <a:pPr algn="ctr"/>
            <a:endParaRPr lang="en-US" sz="1800" dirty="0"/>
          </a:p>
          <a:p>
            <a:pPr algn="ctr"/>
            <a:endParaRPr lang="en-US" sz="1800" dirty="0"/>
          </a:p>
        </p:txBody>
      </p:sp>
      <p:grpSp>
        <p:nvGrpSpPr>
          <p:cNvPr id="6" name="Group 5">
            <a:extLst>
              <a:ext uri="{FF2B5EF4-FFF2-40B4-BE49-F238E27FC236}">
                <a16:creationId xmlns:a16="http://schemas.microsoft.com/office/drawing/2014/main" id="{158A384B-3DE7-4BD3-AFA2-79BC3100AE24}"/>
              </a:ext>
            </a:extLst>
          </p:cNvPr>
          <p:cNvGrpSpPr>
            <a:grpSpLocks/>
          </p:cNvGrpSpPr>
          <p:nvPr/>
        </p:nvGrpSpPr>
        <p:grpSpPr bwMode="auto">
          <a:xfrm>
            <a:off x="2886892" y="4715690"/>
            <a:ext cx="3117668" cy="1933303"/>
            <a:chOff x="1610" y="2568"/>
            <a:chExt cx="1497" cy="1588"/>
          </a:xfrm>
        </p:grpSpPr>
        <p:sp>
          <p:nvSpPr>
            <p:cNvPr id="7" name="Line 14">
              <a:extLst>
                <a:ext uri="{FF2B5EF4-FFF2-40B4-BE49-F238E27FC236}">
                  <a16:creationId xmlns:a16="http://schemas.microsoft.com/office/drawing/2014/main" id="{7CA96D85-BB3D-414A-B07A-4B230FDF1A37}"/>
                </a:ext>
              </a:extLst>
            </p:cNvPr>
            <p:cNvSpPr>
              <a:spLocks noChangeShapeType="1"/>
            </p:cNvSpPr>
            <p:nvPr/>
          </p:nvSpPr>
          <p:spPr bwMode="auto">
            <a:xfrm flipV="1">
              <a:off x="1837" y="2568"/>
              <a:ext cx="0" cy="1134"/>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he-IL"/>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8" name="Line 15">
              <a:extLst>
                <a:ext uri="{FF2B5EF4-FFF2-40B4-BE49-F238E27FC236}">
                  <a16:creationId xmlns:a16="http://schemas.microsoft.com/office/drawing/2014/main" id="{71A7550A-691E-4F64-BE48-A91D5FBDE881}"/>
                </a:ext>
              </a:extLst>
            </p:cNvPr>
            <p:cNvSpPr>
              <a:spLocks noChangeShapeType="1"/>
            </p:cNvSpPr>
            <p:nvPr/>
          </p:nvSpPr>
          <p:spPr bwMode="auto">
            <a:xfrm>
              <a:off x="1837" y="3702"/>
              <a:ext cx="1270"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he-IL"/>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9" name="Line 16">
              <a:extLst>
                <a:ext uri="{FF2B5EF4-FFF2-40B4-BE49-F238E27FC236}">
                  <a16:creationId xmlns:a16="http://schemas.microsoft.com/office/drawing/2014/main" id="{C2BACE4F-E43E-43FA-AEB5-4758261ABB8B}"/>
                </a:ext>
              </a:extLst>
            </p:cNvPr>
            <p:cNvSpPr>
              <a:spLocks noChangeShapeType="1"/>
            </p:cNvSpPr>
            <p:nvPr/>
          </p:nvSpPr>
          <p:spPr bwMode="auto">
            <a:xfrm>
              <a:off x="1837" y="3702"/>
              <a:ext cx="635" cy="408"/>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he-IL"/>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11" name="Text Box 17">
              <a:extLst>
                <a:ext uri="{FF2B5EF4-FFF2-40B4-BE49-F238E27FC236}">
                  <a16:creationId xmlns:a16="http://schemas.microsoft.com/office/drawing/2014/main" id="{9B270F17-59D5-455E-8B66-204922050136}"/>
                </a:ext>
              </a:extLst>
            </p:cNvPr>
            <p:cNvSpPr txBox="1">
              <a:spLocks noChangeArrowheads="1"/>
            </p:cNvSpPr>
            <p:nvPr/>
          </p:nvSpPr>
          <p:spPr bwMode="auto">
            <a:xfrm>
              <a:off x="1610" y="2568"/>
              <a:ext cx="363"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he-IL"/>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spcBef>
                  <a:spcPct val="50000"/>
                </a:spcBef>
              </a:pPr>
              <a:r>
                <a:rPr lang="en-US" altLang="en-US" b="1"/>
                <a:t>Y</a:t>
              </a:r>
            </a:p>
          </p:txBody>
        </p:sp>
        <p:sp>
          <p:nvSpPr>
            <p:cNvPr id="12" name="Text Box 18">
              <a:extLst>
                <a:ext uri="{FF2B5EF4-FFF2-40B4-BE49-F238E27FC236}">
                  <a16:creationId xmlns:a16="http://schemas.microsoft.com/office/drawing/2014/main" id="{2238C1CA-1150-4D05-AD8E-6F71B7A52BA2}"/>
                </a:ext>
              </a:extLst>
            </p:cNvPr>
            <p:cNvSpPr txBox="1">
              <a:spLocks noChangeArrowheads="1"/>
            </p:cNvSpPr>
            <p:nvPr/>
          </p:nvSpPr>
          <p:spPr bwMode="auto">
            <a:xfrm>
              <a:off x="2063" y="3925"/>
              <a:ext cx="363"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he-IL"/>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spcBef>
                  <a:spcPct val="50000"/>
                </a:spcBef>
              </a:pPr>
              <a:r>
                <a:rPr lang="en-US" altLang="en-US" b="1"/>
                <a:t>T</a:t>
              </a:r>
            </a:p>
          </p:txBody>
        </p:sp>
      </p:grpSp>
      <p:grpSp>
        <p:nvGrpSpPr>
          <p:cNvPr id="13" name="Group 12">
            <a:extLst>
              <a:ext uri="{FF2B5EF4-FFF2-40B4-BE49-F238E27FC236}">
                <a16:creationId xmlns:a16="http://schemas.microsoft.com/office/drawing/2014/main" id="{4C7AED07-B1BB-4B2F-B24F-7912689E79C4}"/>
              </a:ext>
            </a:extLst>
          </p:cNvPr>
          <p:cNvGrpSpPr>
            <a:grpSpLocks/>
          </p:cNvGrpSpPr>
          <p:nvPr/>
        </p:nvGrpSpPr>
        <p:grpSpPr bwMode="auto">
          <a:xfrm>
            <a:off x="7427457" y="4552950"/>
            <a:ext cx="2809797" cy="2305050"/>
            <a:chOff x="2293" y="845"/>
            <a:chExt cx="1861" cy="1497"/>
          </a:xfrm>
        </p:grpSpPr>
        <p:grpSp>
          <p:nvGrpSpPr>
            <p:cNvPr id="14" name="Group 13">
              <a:extLst>
                <a:ext uri="{FF2B5EF4-FFF2-40B4-BE49-F238E27FC236}">
                  <a16:creationId xmlns:a16="http://schemas.microsoft.com/office/drawing/2014/main" id="{A7081B25-954F-4F9E-8E9B-1D0664DD5D1C}"/>
                </a:ext>
              </a:extLst>
            </p:cNvPr>
            <p:cNvGrpSpPr>
              <a:grpSpLocks/>
            </p:cNvGrpSpPr>
            <p:nvPr/>
          </p:nvGrpSpPr>
          <p:grpSpPr bwMode="auto">
            <a:xfrm>
              <a:off x="2293" y="845"/>
              <a:ext cx="1861" cy="1497"/>
              <a:chOff x="2789" y="799"/>
              <a:chExt cx="2252" cy="1850"/>
            </a:xfrm>
          </p:grpSpPr>
          <p:pic>
            <p:nvPicPr>
              <p:cNvPr id="16" name="Picture 15">
                <a:extLst>
                  <a:ext uri="{FF2B5EF4-FFF2-40B4-BE49-F238E27FC236}">
                    <a16:creationId xmlns:a16="http://schemas.microsoft.com/office/drawing/2014/main" id="{46222F8A-C253-4E1C-BE3E-317DFF7A5B1E}"/>
                  </a:ext>
                </a:extLst>
              </p:cNvPr>
              <p:cNvPicPr>
                <a:picLocks noChangeAspect="1" noChangeArrowheads="1"/>
              </p:cNvPicPr>
              <p:nvPr/>
            </p:nvPicPr>
            <p:blipFill>
              <a:blip r:embed="rId3">
                <a:lum bright="18000"/>
                <a:extLst>
                  <a:ext uri="{28A0092B-C50C-407E-A947-70E740481C1C}">
                    <a14:useLocalDpi xmlns:a14="http://schemas.microsoft.com/office/drawing/2010/main" val="0"/>
                  </a:ext>
                </a:extLst>
              </a:blip>
              <a:srcRect/>
              <a:stretch>
                <a:fillRect/>
              </a:stretch>
            </p:blipFill>
            <p:spPr bwMode="auto">
              <a:xfrm>
                <a:off x="2789" y="799"/>
                <a:ext cx="1806" cy="1377"/>
              </a:xfrm>
              <a:prstGeom prst="rect">
                <a:avLst/>
              </a:prstGeom>
              <a:noFill/>
              <a:ln w="12700" cmpd="sng">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7" name="Picture 16">
                <a:extLst>
                  <a:ext uri="{FF2B5EF4-FFF2-40B4-BE49-F238E27FC236}">
                    <a16:creationId xmlns:a16="http://schemas.microsoft.com/office/drawing/2014/main" id="{40A51E28-D454-45EC-8067-E72436EA7CBF}"/>
                  </a:ext>
                </a:extLst>
              </p:cNvPr>
              <p:cNvPicPr>
                <a:picLocks noChangeAspect="1" noChangeArrowheads="1"/>
              </p:cNvPicPr>
              <p:nvPr/>
            </p:nvPicPr>
            <p:blipFill>
              <a:blip r:embed="rId3">
                <a:lum bright="18000"/>
                <a:extLst>
                  <a:ext uri="{28A0092B-C50C-407E-A947-70E740481C1C}">
                    <a14:useLocalDpi xmlns:a14="http://schemas.microsoft.com/office/drawing/2010/main" val="0"/>
                  </a:ext>
                </a:extLst>
              </a:blip>
              <a:srcRect/>
              <a:stretch>
                <a:fillRect/>
              </a:stretch>
            </p:blipFill>
            <p:spPr bwMode="auto">
              <a:xfrm>
                <a:off x="2871" y="862"/>
                <a:ext cx="1807" cy="1378"/>
              </a:xfrm>
              <a:prstGeom prst="rect">
                <a:avLst/>
              </a:prstGeom>
              <a:noFill/>
              <a:ln w="12700" cmpd="sng">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8" name="Picture 17">
                <a:extLst>
                  <a:ext uri="{FF2B5EF4-FFF2-40B4-BE49-F238E27FC236}">
                    <a16:creationId xmlns:a16="http://schemas.microsoft.com/office/drawing/2014/main" id="{3941CB0C-610C-4A7C-8AAA-CDE6A1C2CA54}"/>
                  </a:ext>
                </a:extLst>
              </p:cNvPr>
              <p:cNvPicPr>
                <a:picLocks noChangeAspect="1" noChangeArrowheads="1"/>
              </p:cNvPicPr>
              <p:nvPr/>
            </p:nvPicPr>
            <p:blipFill>
              <a:blip r:embed="rId3">
                <a:lum bright="18000"/>
                <a:extLst>
                  <a:ext uri="{28A0092B-C50C-407E-A947-70E740481C1C}">
                    <a14:useLocalDpi xmlns:a14="http://schemas.microsoft.com/office/drawing/2010/main" val="0"/>
                  </a:ext>
                </a:extLst>
              </a:blip>
              <a:srcRect/>
              <a:stretch>
                <a:fillRect/>
              </a:stretch>
            </p:blipFill>
            <p:spPr bwMode="auto">
              <a:xfrm>
                <a:off x="2962" y="953"/>
                <a:ext cx="1807" cy="1378"/>
              </a:xfrm>
              <a:prstGeom prst="rect">
                <a:avLst/>
              </a:prstGeom>
              <a:noFill/>
              <a:ln w="9525" cmpd="sng">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9" name="Picture 18">
                <a:extLst>
                  <a:ext uri="{FF2B5EF4-FFF2-40B4-BE49-F238E27FC236}">
                    <a16:creationId xmlns:a16="http://schemas.microsoft.com/office/drawing/2014/main" id="{7E96B644-BD77-4C1F-928B-33D2A662002A}"/>
                  </a:ext>
                </a:extLst>
              </p:cNvPr>
              <p:cNvPicPr>
                <a:picLocks noChangeAspect="1" noChangeArrowheads="1"/>
              </p:cNvPicPr>
              <p:nvPr/>
            </p:nvPicPr>
            <p:blipFill>
              <a:blip r:embed="rId3">
                <a:lum bright="18000"/>
                <a:extLst>
                  <a:ext uri="{28A0092B-C50C-407E-A947-70E740481C1C}">
                    <a14:useLocalDpi xmlns:a14="http://schemas.microsoft.com/office/drawing/2010/main" val="0"/>
                  </a:ext>
                </a:extLst>
              </a:blip>
              <a:srcRect/>
              <a:stretch>
                <a:fillRect/>
              </a:stretch>
            </p:blipFill>
            <p:spPr bwMode="auto">
              <a:xfrm>
                <a:off x="3061" y="1044"/>
                <a:ext cx="1806" cy="1377"/>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20" name="Picture 19">
                <a:extLst>
                  <a:ext uri="{FF2B5EF4-FFF2-40B4-BE49-F238E27FC236}">
                    <a16:creationId xmlns:a16="http://schemas.microsoft.com/office/drawing/2014/main" id="{6589D521-4BF8-4174-B4B6-C229CFBED407}"/>
                  </a:ext>
                </a:extLst>
              </p:cNvPr>
              <p:cNvPicPr>
                <a:picLocks noChangeAspect="1" noChangeArrowheads="1"/>
              </p:cNvPicPr>
              <p:nvPr/>
            </p:nvPicPr>
            <p:blipFill>
              <a:blip r:embed="rId3">
                <a:lum bright="18000"/>
                <a:extLst>
                  <a:ext uri="{28A0092B-C50C-407E-A947-70E740481C1C}">
                    <a14:useLocalDpi xmlns:a14="http://schemas.microsoft.com/office/drawing/2010/main" val="0"/>
                  </a:ext>
                </a:extLst>
              </a:blip>
              <a:srcRect/>
              <a:stretch>
                <a:fillRect/>
              </a:stretch>
            </p:blipFill>
            <p:spPr bwMode="auto">
              <a:xfrm>
                <a:off x="3143" y="1163"/>
                <a:ext cx="1807" cy="1378"/>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21" name="Picture 20">
                <a:hlinkClick r:id="rId4" action="ppaction://hlinkfile"/>
                <a:extLst>
                  <a:ext uri="{FF2B5EF4-FFF2-40B4-BE49-F238E27FC236}">
                    <a16:creationId xmlns:a16="http://schemas.microsoft.com/office/drawing/2014/main" id="{F5735D33-B90A-4AFB-9D5F-AA6D67DBD251}"/>
                  </a:ext>
                </a:extLst>
              </p:cNvPr>
              <p:cNvPicPr>
                <a:picLocks noChangeAspect="1" noChangeArrowheads="1"/>
              </p:cNvPicPr>
              <p:nvPr/>
            </p:nvPicPr>
            <p:blipFill>
              <a:blip r:embed="rId3">
                <a:lum bright="18000"/>
                <a:extLst>
                  <a:ext uri="{28A0092B-C50C-407E-A947-70E740481C1C}">
                    <a14:useLocalDpi xmlns:a14="http://schemas.microsoft.com/office/drawing/2010/main" val="0"/>
                  </a:ext>
                </a:extLst>
              </a:blip>
              <a:srcRect/>
              <a:stretch>
                <a:fillRect/>
              </a:stretch>
            </p:blipFill>
            <p:spPr bwMode="auto">
              <a:xfrm>
                <a:off x="3234" y="1271"/>
                <a:ext cx="1807" cy="137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grpSp>
        <p:sp>
          <p:nvSpPr>
            <p:cNvPr id="15" name="Rectangle 14">
              <a:hlinkClick r:id="rId5" action="ppaction://hlinkfile"/>
              <a:extLst>
                <a:ext uri="{FF2B5EF4-FFF2-40B4-BE49-F238E27FC236}">
                  <a16:creationId xmlns:a16="http://schemas.microsoft.com/office/drawing/2014/main" id="{3D1F46A6-829D-4AA5-BE41-BC21EB68A6A5}"/>
                </a:ext>
              </a:extLst>
            </p:cNvPr>
            <p:cNvSpPr>
              <a:spLocks noChangeArrowheads="1"/>
            </p:cNvSpPr>
            <p:nvPr/>
          </p:nvSpPr>
          <p:spPr bwMode="auto">
            <a:xfrm>
              <a:off x="2653" y="1207"/>
              <a:ext cx="1497" cy="113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he-IL"/>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grpSp>
    </p:spTree>
    <p:extLst>
      <p:ext uri="{BB962C8B-B14F-4D97-AF65-F5344CB8AC3E}">
        <p14:creationId xmlns:p14="http://schemas.microsoft.com/office/powerpoint/2010/main" val="17254961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a:extLst>
              <a:ext uri="{FF2B5EF4-FFF2-40B4-BE49-F238E27FC236}">
                <a16:creationId xmlns:a16="http://schemas.microsoft.com/office/drawing/2014/main" id="{A584D77F-67D3-4EC3-A27F-6A791F659B13}"/>
              </a:ext>
            </a:extLst>
          </p:cNvPr>
          <p:cNvSpPr>
            <a:spLocks noGrp="1" noChangeArrowheads="1"/>
          </p:cNvSpPr>
          <p:nvPr>
            <p:ph type="title"/>
          </p:nvPr>
        </p:nvSpPr>
        <p:spPr>
          <a:xfrm>
            <a:off x="1258261" y="-64817"/>
            <a:ext cx="11029616" cy="1188720"/>
          </a:xfrm>
        </p:spPr>
        <p:txBody>
          <a:bodyPr/>
          <a:lstStyle/>
          <a:p>
            <a:pPr eaLnBrk="1" hangingPunct="1"/>
            <a:r>
              <a:rPr lang="en-US" altLang="en-US" sz="3800" dirty="0"/>
              <a:t>Multiframe Dim Target Detection (MFD)</a:t>
            </a:r>
          </a:p>
        </p:txBody>
      </p:sp>
      <p:sp>
        <p:nvSpPr>
          <p:cNvPr id="19459" name="Rectangle 3">
            <a:extLst>
              <a:ext uri="{FF2B5EF4-FFF2-40B4-BE49-F238E27FC236}">
                <a16:creationId xmlns:a16="http://schemas.microsoft.com/office/drawing/2014/main" id="{1740C187-25AB-4E1C-97AE-2FA142204E7B}"/>
              </a:ext>
            </a:extLst>
          </p:cNvPr>
          <p:cNvSpPr>
            <a:spLocks noGrp="1" noChangeArrowheads="1"/>
          </p:cNvSpPr>
          <p:nvPr>
            <p:ph type="body" idx="1"/>
          </p:nvPr>
        </p:nvSpPr>
        <p:spPr>
          <a:xfrm>
            <a:off x="1847850" y="2492375"/>
            <a:ext cx="8229600" cy="3925888"/>
          </a:xfrm>
        </p:spPr>
        <p:txBody>
          <a:bodyPr>
            <a:normAutofit lnSpcReduction="10000"/>
          </a:bodyPr>
          <a:lstStyle/>
          <a:p>
            <a:pPr algn="l" rtl="0" eaLnBrk="1" hangingPunct="1">
              <a:lnSpc>
                <a:spcPct val="90000"/>
              </a:lnSpc>
            </a:pPr>
            <a:r>
              <a:rPr lang="en-US" altLang="en-US" sz="2200"/>
              <a:t>Detection of man-made dim moving targets by imaging sensors and the estimation of their trajectories </a:t>
            </a:r>
            <a:br>
              <a:rPr lang="en-US" altLang="en-US" sz="2200"/>
            </a:br>
            <a:endParaRPr lang="en-US" altLang="en-US" sz="2200"/>
          </a:p>
          <a:p>
            <a:pPr algn="l" rtl="0" eaLnBrk="1" hangingPunct="1">
              <a:lnSpc>
                <a:spcPct val="90000"/>
              </a:lnSpc>
            </a:pPr>
            <a:r>
              <a:rPr lang="en-US" altLang="en-US" sz="2200"/>
              <a:t>A point target, which can affect up to four pixels in each frame </a:t>
            </a:r>
            <a:br>
              <a:rPr lang="en-US" altLang="en-US" sz="2200"/>
            </a:br>
            <a:endParaRPr lang="en-US" altLang="en-US" sz="2200"/>
          </a:p>
          <a:p>
            <a:pPr algn="l" rtl="0" eaLnBrk="1" hangingPunct="1">
              <a:lnSpc>
                <a:spcPct val="90000"/>
              </a:lnSpc>
            </a:pPr>
            <a:r>
              <a:rPr lang="en-US" altLang="en-US" sz="2200"/>
              <a:t>Low SNR (barely seen by naked eye)</a:t>
            </a:r>
            <a:br>
              <a:rPr lang="en-US" altLang="en-US" sz="2200"/>
            </a:br>
            <a:endParaRPr lang="en-US" altLang="en-US" sz="2200"/>
          </a:p>
          <a:p>
            <a:pPr algn="l" rtl="0" eaLnBrk="1" hangingPunct="1">
              <a:lnSpc>
                <a:spcPct val="90000"/>
              </a:lnSpc>
            </a:pPr>
            <a:r>
              <a:rPr lang="en-US" altLang="en-US" sz="2200"/>
              <a:t>A moving target leaves a signature in the 3D image</a:t>
            </a:r>
            <a:br>
              <a:rPr lang="en-US" altLang="en-US" sz="2200"/>
            </a:br>
            <a:endParaRPr lang="en-US" altLang="en-US" sz="2200"/>
          </a:p>
          <a:p>
            <a:pPr algn="l" rtl="0" eaLnBrk="1" hangingPunct="1">
              <a:lnSpc>
                <a:spcPct val="90000"/>
              </a:lnSpc>
            </a:pPr>
            <a:r>
              <a:rPr lang="en-US" altLang="en-US" sz="2200"/>
              <a:t>Acceleration does not exceed half a picture element per frame. Different kinds of background noise are considered.</a:t>
            </a:r>
          </a:p>
        </p:txBody>
      </p:sp>
      <p:grpSp>
        <p:nvGrpSpPr>
          <p:cNvPr id="19460" name="Group 4">
            <a:extLst>
              <a:ext uri="{FF2B5EF4-FFF2-40B4-BE49-F238E27FC236}">
                <a16:creationId xmlns:a16="http://schemas.microsoft.com/office/drawing/2014/main" id="{061C5322-AAAC-47D7-8D2A-B3EC03072241}"/>
              </a:ext>
            </a:extLst>
          </p:cNvPr>
          <p:cNvGrpSpPr>
            <a:grpSpLocks/>
          </p:cNvGrpSpPr>
          <p:nvPr/>
        </p:nvGrpSpPr>
        <p:grpSpPr bwMode="auto">
          <a:xfrm>
            <a:off x="2351089" y="908050"/>
            <a:ext cx="1728787" cy="1512888"/>
            <a:chOff x="295" y="1344"/>
            <a:chExt cx="1885" cy="1584"/>
          </a:xfrm>
        </p:grpSpPr>
        <p:pic>
          <p:nvPicPr>
            <p:cNvPr id="22538" name="mov.avi">
              <a:hlinkClick r:id="" action="ppaction://media"/>
              <a:extLst>
                <a:ext uri="{FF2B5EF4-FFF2-40B4-BE49-F238E27FC236}">
                  <a16:creationId xmlns:a16="http://schemas.microsoft.com/office/drawing/2014/main" id="{1AD3908B-988B-4940-A374-0BFE228AA519}"/>
                </a:ext>
              </a:extLst>
            </p:cNvPr>
            <p:cNvPicPr>
              <a:picLocks noRot="1" noChangeAspect="1" noChangeArrowheads="1"/>
            </p:cNvPicPr>
            <p:nvPr>
              <a:videoFile r:link="rId1"/>
            </p:nvPr>
          </p:nvPicPr>
          <p:blipFill>
            <a:blip r:embed="rId3">
              <a:extLst>
                <a:ext uri="{28A0092B-C50C-407E-A947-70E740481C1C}">
                  <a14:useLocalDpi xmlns:a14="http://schemas.microsoft.com/office/drawing/2010/main" val="0"/>
                </a:ext>
              </a:extLst>
            </a:blip>
            <a:srcRect/>
            <a:stretch>
              <a:fillRect/>
            </a:stretch>
          </p:blipFill>
          <p:spPr bwMode="auto">
            <a:xfrm>
              <a:off x="295" y="1344"/>
              <a:ext cx="1568" cy="1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9" name="mov.avi">
              <a:hlinkClick r:id="" action="ppaction://media"/>
              <a:extLst>
                <a:ext uri="{FF2B5EF4-FFF2-40B4-BE49-F238E27FC236}">
                  <a16:creationId xmlns:a16="http://schemas.microsoft.com/office/drawing/2014/main" id="{60B69E38-DC69-4750-97EB-10FA6D9E46A8}"/>
                </a:ext>
              </a:extLst>
            </p:cNvPr>
            <p:cNvPicPr>
              <a:picLocks noRot="1" noChangeAspect="1" noChangeArrowheads="1"/>
            </p:cNvPicPr>
            <p:nvPr>
              <a:videoFile r:link="rId1"/>
            </p:nvPr>
          </p:nvPicPr>
          <p:blipFill>
            <a:blip r:embed="rId3">
              <a:extLst>
                <a:ext uri="{28A0092B-C50C-407E-A947-70E740481C1C}">
                  <a14:useLocalDpi xmlns:a14="http://schemas.microsoft.com/office/drawing/2010/main" val="0"/>
                </a:ext>
              </a:extLst>
            </a:blip>
            <a:srcRect/>
            <a:stretch>
              <a:fillRect/>
            </a:stretch>
          </p:blipFill>
          <p:spPr bwMode="auto">
            <a:xfrm>
              <a:off x="476" y="1570"/>
              <a:ext cx="1568" cy="1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40" name="mov.avi">
              <a:hlinkClick r:id="" action="ppaction://media"/>
              <a:extLst>
                <a:ext uri="{FF2B5EF4-FFF2-40B4-BE49-F238E27FC236}">
                  <a16:creationId xmlns:a16="http://schemas.microsoft.com/office/drawing/2014/main" id="{FD812C97-B02C-41D1-90B4-62209C2D3EE8}"/>
                </a:ext>
              </a:extLst>
            </p:cNvPr>
            <p:cNvPicPr>
              <a:picLocks noRot="1" noChangeAspect="1" noChangeArrowheads="1"/>
            </p:cNvPicPr>
            <p:nvPr>
              <a:videoFile r:link="rId1"/>
            </p:nvPr>
          </p:nvPicPr>
          <p:blipFill>
            <a:blip r:embed="rId3">
              <a:extLst>
                <a:ext uri="{28A0092B-C50C-407E-A947-70E740481C1C}">
                  <a14:useLocalDpi xmlns:a14="http://schemas.microsoft.com/office/drawing/2010/main" val="0"/>
                </a:ext>
              </a:extLst>
            </a:blip>
            <a:srcRect/>
            <a:stretch>
              <a:fillRect/>
            </a:stretch>
          </p:blipFill>
          <p:spPr bwMode="auto">
            <a:xfrm>
              <a:off x="612" y="1752"/>
              <a:ext cx="1568" cy="1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9461" name="AutoShape 8">
            <a:extLst>
              <a:ext uri="{FF2B5EF4-FFF2-40B4-BE49-F238E27FC236}">
                <a16:creationId xmlns:a16="http://schemas.microsoft.com/office/drawing/2014/main" id="{F6CDA7C9-E04F-4EA4-B225-F03FD4442EB2}"/>
              </a:ext>
            </a:extLst>
          </p:cNvPr>
          <p:cNvSpPr>
            <a:spLocks noChangeArrowheads="1"/>
          </p:cNvSpPr>
          <p:nvPr/>
        </p:nvSpPr>
        <p:spPr bwMode="auto">
          <a:xfrm>
            <a:off x="4224338" y="1557339"/>
            <a:ext cx="373062" cy="269875"/>
          </a:xfrm>
          <a:prstGeom prst="rightArrow">
            <a:avLst>
              <a:gd name="adj1" fmla="val 50000"/>
              <a:gd name="adj2" fmla="val 34559"/>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pic>
        <p:nvPicPr>
          <p:cNvPr id="19462" name="Picture 9" descr="MFDT2">
            <a:extLst>
              <a:ext uri="{FF2B5EF4-FFF2-40B4-BE49-F238E27FC236}">
                <a16:creationId xmlns:a16="http://schemas.microsoft.com/office/drawing/2014/main" id="{9CB5F428-22AD-4DEA-BAB5-BA7C8902D0D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20174" t="14632" r="9439" b="18527"/>
          <a:stretch>
            <a:fillRect/>
          </a:stretch>
        </p:blipFill>
        <p:spPr bwMode="auto">
          <a:xfrm>
            <a:off x="4727576" y="887413"/>
            <a:ext cx="1584325" cy="1604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63" name="AutoShape 10">
            <a:extLst>
              <a:ext uri="{FF2B5EF4-FFF2-40B4-BE49-F238E27FC236}">
                <a16:creationId xmlns:a16="http://schemas.microsoft.com/office/drawing/2014/main" id="{77EAE264-9A67-4854-9B18-9E1C782220FF}"/>
              </a:ext>
            </a:extLst>
          </p:cNvPr>
          <p:cNvSpPr>
            <a:spLocks noChangeArrowheads="1"/>
          </p:cNvSpPr>
          <p:nvPr/>
        </p:nvSpPr>
        <p:spPr bwMode="auto">
          <a:xfrm>
            <a:off x="6586538" y="1557339"/>
            <a:ext cx="373062" cy="269875"/>
          </a:xfrm>
          <a:prstGeom prst="rightArrow">
            <a:avLst>
              <a:gd name="adj1" fmla="val 50000"/>
              <a:gd name="adj2" fmla="val 34559"/>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pic>
        <p:nvPicPr>
          <p:cNvPr id="19464" name="Picture 11">
            <a:extLst>
              <a:ext uri="{FF2B5EF4-FFF2-40B4-BE49-F238E27FC236}">
                <a16:creationId xmlns:a16="http://schemas.microsoft.com/office/drawing/2014/main" id="{B40ECD02-60C5-4011-8AB4-5E757A3F3E0F}"/>
              </a:ext>
            </a:extLst>
          </p:cNvPr>
          <p:cNvPicPr>
            <a:picLocks noChangeAspect="1" noChangeArrowheads="1"/>
          </p:cNvPicPr>
          <p:nvPr/>
        </p:nvPicPr>
        <p:blipFill>
          <a:blip r:embed="rId5">
            <a:lum contrast="6000"/>
            <a:extLst>
              <a:ext uri="{28A0092B-C50C-407E-A947-70E740481C1C}">
                <a14:useLocalDpi xmlns:a14="http://schemas.microsoft.com/office/drawing/2010/main" val="0"/>
              </a:ext>
            </a:extLst>
          </a:blip>
          <a:srcRect l="37714" t="31424" r="34219" b="30608"/>
          <a:stretch>
            <a:fillRect/>
          </a:stretch>
        </p:blipFill>
        <p:spPr bwMode="auto">
          <a:xfrm>
            <a:off x="7248525" y="908050"/>
            <a:ext cx="1512888" cy="151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65" name="Rectangle 12">
            <a:hlinkClick r:id="rId6" action="ppaction://hlinkfile"/>
            <a:extLst>
              <a:ext uri="{FF2B5EF4-FFF2-40B4-BE49-F238E27FC236}">
                <a16:creationId xmlns:a16="http://schemas.microsoft.com/office/drawing/2014/main" id="{CBC49D0B-06D4-4462-B9E2-9E45E0E8EB26}"/>
              </a:ext>
            </a:extLst>
          </p:cNvPr>
          <p:cNvSpPr>
            <a:spLocks noChangeArrowheads="1"/>
          </p:cNvSpPr>
          <p:nvPr/>
        </p:nvSpPr>
        <p:spPr bwMode="auto">
          <a:xfrm>
            <a:off x="2279651" y="836614"/>
            <a:ext cx="1871663" cy="158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3200" dirty="0"/>
              <a:t>The 3D X-Ray Transform</a:t>
            </a:r>
            <a:endParaRPr lang="en-US" sz="3200" dirty="0">
              <a:solidFill>
                <a:schemeClr val="tx1"/>
              </a:solidFill>
            </a:endParaRP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SHAS vs other X-ray approaches</a:t>
            </a:r>
          </a:p>
        </p:txBody>
      </p:sp>
      <p:sp>
        <p:nvSpPr>
          <p:cNvPr id="10" name="Content Placeholder 2">
            <a:extLst>
              <a:ext uri="{FF2B5EF4-FFF2-40B4-BE49-F238E27FC236}">
                <a16:creationId xmlns:a16="http://schemas.microsoft.com/office/drawing/2014/main" id="{F577C6FA-E603-4230-980B-6E0CEF2F2BDD}"/>
              </a:ext>
            </a:extLst>
          </p:cNvPr>
          <p:cNvSpPr txBox="1">
            <a:spLocks/>
          </p:cNvSpPr>
          <p:nvPr/>
        </p:nvSpPr>
        <p:spPr>
          <a:xfrm>
            <a:off x="489752" y="1970170"/>
            <a:ext cx="11029614" cy="4038744"/>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1800" dirty="0"/>
              <a:t>As</a:t>
            </a:r>
          </a:p>
          <a:p>
            <a:pPr algn="ctr"/>
            <a:endParaRPr lang="en-US" sz="1800" dirty="0"/>
          </a:p>
        </p:txBody>
      </p:sp>
    </p:spTree>
    <p:extLst>
      <p:ext uri="{BB962C8B-B14F-4D97-AF65-F5344CB8AC3E}">
        <p14:creationId xmlns:p14="http://schemas.microsoft.com/office/powerpoint/2010/main" val="36846494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FE35C017-B75F-47AA-8687-EDE49521F1A5}"/>
              </a:ext>
            </a:extLst>
          </p:cNvPr>
          <p:cNvSpPr>
            <a:spLocks noGrp="1" noChangeArrowheads="1"/>
          </p:cNvSpPr>
          <p:nvPr>
            <p:ph type="title"/>
          </p:nvPr>
        </p:nvSpPr>
        <p:spPr>
          <a:xfrm>
            <a:off x="1981200" y="260351"/>
            <a:ext cx="8229600" cy="1368425"/>
          </a:xfrm>
        </p:spPr>
        <p:txBody>
          <a:bodyPr>
            <a:normAutofit fontScale="90000"/>
          </a:bodyPr>
          <a:lstStyle/>
          <a:p>
            <a:pPr algn="ctr" eaLnBrk="1" hangingPunct="1"/>
            <a:r>
              <a:rPr lang="en-US" altLang="en-US" sz="1700"/>
              <a:t>(SHAS)</a:t>
            </a:r>
            <a:br>
              <a:rPr lang="en-US" altLang="en-US" sz="1700"/>
            </a:br>
            <a:r>
              <a:rPr lang="en-US" altLang="en-US" sz="3400"/>
              <a:t>Motivation: Desired X-Ray Transform Algorithm Performance Measures</a:t>
            </a:r>
          </a:p>
        </p:txBody>
      </p:sp>
      <p:sp>
        <p:nvSpPr>
          <p:cNvPr id="27651" name="Text Box 3">
            <a:extLst>
              <a:ext uri="{FF2B5EF4-FFF2-40B4-BE49-F238E27FC236}">
                <a16:creationId xmlns:a16="http://schemas.microsoft.com/office/drawing/2014/main" id="{7F170843-0B0E-478B-8493-AA26B7D3526F}"/>
              </a:ext>
            </a:extLst>
          </p:cNvPr>
          <p:cNvSpPr txBox="1">
            <a:spLocks noChangeArrowheads="1"/>
          </p:cNvSpPr>
          <p:nvPr/>
        </p:nvSpPr>
        <p:spPr bwMode="auto">
          <a:xfrm>
            <a:off x="2278064" y="1989138"/>
            <a:ext cx="7705725" cy="2747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lgn="l" rtl="0" eaLnBrk="1" hangingPunct="1">
              <a:spcBef>
                <a:spcPct val="50000"/>
              </a:spcBef>
              <a:buClrTx/>
              <a:buSzTx/>
              <a:buFontTx/>
              <a:buChar char="•"/>
            </a:pPr>
            <a:r>
              <a:rPr lang="en-US" altLang="en-US" sz="2800"/>
              <a:t> Accuracy </a:t>
            </a:r>
            <a:r>
              <a:rPr lang="en-US" altLang="en-US" sz="2000" b="1"/>
              <a:t>(</a:t>
            </a:r>
            <a:r>
              <a:rPr lang="en-US" altLang="en-US" sz="2000"/>
              <a:t>with respect to Direct Evaluation and piecewise constant interpolation of digital image</a:t>
            </a:r>
            <a:r>
              <a:rPr lang="en-US" altLang="en-US" sz="2000" b="1"/>
              <a:t>)</a:t>
            </a:r>
          </a:p>
          <a:p>
            <a:pPr algn="l" rtl="0" eaLnBrk="1" hangingPunct="1">
              <a:spcBef>
                <a:spcPct val="50000"/>
              </a:spcBef>
              <a:buClrTx/>
              <a:buSzTx/>
              <a:buFontTx/>
              <a:buChar char="•"/>
            </a:pPr>
            <a:r>
              <a:rPr lang="en-US" altLang="en-US" sz="2800"/>
              <a:t> Speed </a:t>
            </a:r>
            <a:endParaRPr lang="en-US" altLang="en-US" sz="2000"/>
          </a:p>
          <a:p>
            <a:pPr algn="l" rtl="0" eaLnBrk="1" hangingPunct="1">
              <a:spcBef>
                <a:spcPct val="50000"/>
              </a:spcBef>
              <a:buClrTx/>
              <a:buSzTx/>
              <a:buFontTx/>
              <a:buChar char="•"/>
            </a:pPr>
            <a:r>
              <a:rPr lang="en-US" altLang="en-US" sz="2800"/>
              <a:t> Memory access </a:t>
            </a:r>
            <a:r>
              <a:rPr lang="en-US" altLang="en-US" sz="2000"/>
              <a:t>(Sequential/non-sequential )</a:t>
            </a:r>
          </a:p>
          <a:p>
            <a:pPr algn="l" rtl="0" eaLnBrk="1" hangingPunct="1">
              <a:spcBef>
                <a:spcPct val="50000"/>
              </a:spcBef>
              <a:buClrTx/>
              <a:buSzTx/>
              <a:buFontTx/>
              <a:buChar char="•"/>
            </a:pPr>
            <a:r>
              <a:rPr lang="en-US" altLang="en-US" sz="2800"/>
              <a:t> Flexibility of line sets definition</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a:extLst>
              <a:ext uri="{FF2B5EF4-FFF2-40B4-BE49-F238E27FC236}">
                <a16:creationId xmlns:a16="http://schemas.microsoft.com/office/drawing/2014/main" id="{71D6EA48-43F4-4892-B09B-7DFA57E0FF33}"/>
              </a:ext>
            </a:extLst>
          </p:cNvPr>
          <p:cNvSpPr>
            <a:spLocks noGrp="1" noChangeArrowheads="1"/>
          </p:cNvSpPr>
          <p:nvPr>
            <p:ph type="title"/>
          </p:nvPr>
        </p:nvSpPr>
        <p:spPr>
          <a:xfrm>
            <a:off x="1981200" y="188914"/>
            <a:ext cx="8229600" cy="1100137"/>
          </a:xfrm>
        </p:spPr>
        <p:txBody>
          <a:bodyPr/>
          <a:lstStyle/>
          <a:p>
            <a:pPr algn="ctr" eaLnBrk="1" hangingPunct="1"/>
            <a:r>
              <a:rPr lang="en-US" altLang="en-US" sz="1700"/>
              <a:t>(Algorithm)</a:t>
            </a:r>
            <a:br>
              <a:rPr lang="en-US" altLang="en-US"/>
            </a:br>
            <a:r>
              <a:rPr lang="en-US" altLang="en-US" sz="3400"/>
              <a:t>SHAS Algorithm Properties</a:t>
            </a:r>
          </a:p>
        </p:txBody>
      </p:sp>
      <p:sp>
        <p:nvSpPr>
          <p:cNvPr id="29699" name="Text Box 3">
            <a:extLst>
              <a:ext uri="{FF2B5EF4-FFF2-40B4-BE49-F238E27FC236}">
                <a16:creationId xmlns:a16="http://schemas.microsoft.com/office/drawing/2014/main" id="{9CA63643-5825-4B29-A2C9-427844F47B82}"/>
              </a:ext>
            </a:extLst>
          </p:cNvPr>
          <p:cNvSpPr txBox="1">
            <a:spLocks noChangeArrowheads="1"/>
          </p:cNvSpPr>
          <p:nvPr/>
        </p:nvSpPr>
        <p:spPr bwMode="auto">
          <a:xfrm>
            <a:off x="2208213" y="1847850"/>
            <a:ext cx="7416800" cy="3908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lgn="l" rtl="0" eaLnBrk="1" hangingPunct="1">
              <a:spcBef>
                <a:spcPct val="50000"/>
              </a:spcBef>
              <a:buClrTx/>
              <a:buSzTx/>
              <a:buFont typeface="Wingdings" panose="05000000000000000000" pitchFamily="2" charset="2"/>
              <a:buChar char="ü"/>
            </a:pPr>
            <a:r>
              <a:rPr lang="en-US" altLang="en-US" sz="2400"/>
              <a:t>  Exact</a:t>
            </a:r>
          </a:p>
          <a:p>
            <a:pPr algn="l" rtl="0" eaLnBrk="1" hangingPunct="1">
              <a:spcBef>
                <a:spcPct val="50000"/>
              </a:spcBef>
              <a:buClrTx/>
              <a:buSzTx/>
              <a:buFont typeface="Wingdings" panose="05000000000000000000" pitchFamily="2" charset="2"/>
              <a:buChar char="ü"/>
            </a:pPr>
            <a:r>
              <a:rPr lang="en-US" altLang="en-US" sz="2400"/>
              <a:t> </a:t>
            </a:r>
            <a:r>
              <a:rPr lang="en-US" altLang="en-US" sz="2400">
                <a:hlinkClick r:id="" action="ppaction://noaction"/>
              </a:rPr>
              <a:t> </a:t>
            </a:r>
            <a:r>
              <a:rPr lang="en-US" altLang="en-US" sz="2400"/>
              <a:t>Fast</a:t>
            </a:r>
          </a:p>
          <a:p>
            <a:pPr algn="l" rtl="0" eaLnBrk="1" hangingPunct="1">
              <a:spcBef>
                <a:spcPct val="50000"/>
              </a:spcBef>
              <a:buClrTx/>
              <a:buSzTx/>
              <a:buFont typeface="Wingdings" panose="05000000000000000000" pitchFamily="2" charset="2"/>
              <a:buChar char="ü"/>
            </a:pPr>
            <a:r>
              <a:rPr lang="en-US" altLang="en-US" sz="2400"/>
              <a:t>  Memory-wise economical  </a:t>
            </a:r>
            <a:br>
              <a:rPr lang="en-US" altLang="en-US" sz="2400"/>
            </a:br>
            <a:r>
              <a:rPr lang="en-US" altLang="en-US" sz="2000"/>
              <a:t>(Serial Access, “In-Place” calculations)</a:t>
            </a:r>
          </a:p>
          <a:p>
            <a:pPr algn="l" rtl="0" eaLnBrk="1" hangingPunct="1">
              <a:spcBef>
                <a:spcPct val="50000"/>
              </a:spcBef>
              <a:buClrTx/>
              <a:buSzTx/>
              <a:buFont typeface="Wingdings" panose="05000000000000000000" pitchFamily="2" charset="2"/>
              <a:buChar char="ü"/>
            </a:pPr>
            <a:r>
              <a:rPr lang="en-US" altLang="en-US" sz="2400"/>
              <a:t> Flexible with respect to the choice if lines set </a:t>
            </a:r>
            <a:br>
              <a:rPr lang="en-US" altLang="en-US" sz="2400"/>
            </a:br>
            <a:r>
              <a:rPr lang="en-US" altLang="en-US" sz="2400"/>
              <a:t> </a:t>
            </a:r>
            <a:r>
              <a:rPr lang="en-US" altLang="en-US" sz="2000"/>
              <a:t>(Suited for any equispaced lines family)</a:t>
            </a:r>
          </a:p>
          <a:p>
            <a:pPr algn="l" rtl="0" eaLnBrk="1" hangingPunct="1">
              <a:spcBef>
                <a:spcPct val="50000"/>
              </a:spcBef>
              <a:buClrTx/>
              <a:buSzTx/>
              <a:buFont typeface="Wingdings" panose="05000000000000000000" pitchFamily="2" charset="2"/>
              <a:buChar char="ü"/>
            </a:pPr>
            <a:r>
              <a:rPr lang="en-US" altLang="en-US" sz="2400"/>
              <a:t> Easy for Implementation  </a:t>
            </a:r>
          </a:p>
          <a:p>
            <a:pPr algn="l" rtl="0" eaLnBrk="1" hangingPunct="1">
              <a:spcBef>
                <a:spcPct val="50000"/>
              </a:spcBef>
              <a:buClrTx/>
              <a:buSzTx/>
              <a:buFont typeface="Wingdings" panose="05000000000000000000" pitchFamily="2" charset="2"/>
              <a:buChar char="ü"/>
            </a:pPr>
            <a:r>
              <a:rPr lang="en-US" altLang="en-US" sz="2400"/>
              <a:t>  Easy for Parallel Implementation</a:t>
            </a:r>
            <a:endParaRPr lang="el-GR" altLang="en-US" sz="2400"/>
          </a:p>
        </p:txBody>
      </p:sp>
      <p:sp>
        <p:nvSpPr>
          <p:cNvPr id="29700" name="Text Box 4">
            <a:extLst>
              <a:ext uri="{FF2B5EF4-FFF2-40B4-BE49-F238E27FC236}">
                <a16:creationId xmlns:a16="http://schemas.microsoft.com/office/drawing/2014/main" id="{6C93B8DD-2F05-428F-8394-C097B4A6E623}"/>
              </a:ext>
            </a:extLst>
          </p:cNvPr>
          <p:cNvSpPr txBox="1">
            <a:spLocks noChangeArrowheads="1"/>
          </p:cNvSpPr>
          <p:nvPr/>
        </p:nvSpPr>
        <p:spPr bwMode="auto">
          <a:xfrm>
            <a:off x="2135188" y="1231901"/>
            <a:ext cx="417671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lgn="l" rtl="0" eaLnBrk="1" hangingPunct="1">
              <a:spcBef>
                <a:spcPct val="50000"/>
              </a:spcBef>
              <a:buClrTx/>
              <a:buSzTx/>
              <a:buFontTx/>
              <a:buNone/>
            </a:pPr>
            <a:r>
              <a:rPr lang="en-US" altLang="en-US" sz="2000">
                <a:solidFill>
                  <a:srgbClr val="FF3300"/>
                </a:solidFill>
              </a:rPr>
              <a:t>SHAS</a:t>
            </a:r>
            <a:r>
              <a:rPr lang="en-US" altLang="en-US" sz="1800"/>
              <a:t> algorithm (“</a:t>
            </a:r>
            <a:r>
              <a:rPr lang="en-US" altLang="en-US" sz="2000">
                <a:solidFill>
                  <a:srgbClr val="FF3300"/>
                </a:solidFill>
              </a:rPr>
              <a:t>SH</a:t>
            </a:r>
            <a:r>
              <a:rPr lang="en-US" altLang="en-US" sz="1800"/>
              <a:t>ift </a:t>
            </a:r>
            <a:r>
              <a:rPr lang="en-US" altLang="en-US" sz="2000">
                <a:solidFill>
                  <a:srgbClr val="FF3300"/>
                </a:solidFill>
              </a:rPr>
              <a:t>A</a:t>
            </a:r>
            <a:r>
              <a:rPr lang="en-US" altLang="en-US" sz="1800"/>
              <a:t>nd </a:t>
            </a:r>
            <a:r>
              <a:rPr lang="en-US" altLang="en-US" sz="2000">
                <a:solidFill>
                  <a:srgbClr val="FF3300"/>
                </a:solidFill>
              </a:rPr>
              <a:t>S</a:t>
            </a:r>
            <a:r>
              <a:rPr lang="en-US" altLang="en-US" sz="1800"/>
              <a:t>um”)</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a:extLst>
              <a:ext uri="{FF2B5EF4-FFF2-40B4-BE49-F238E27FC236}">
                <a16:creationId xmlns:a16="http://schemas.microsoft.com/office/drawing/2014/main" id="{EC0B26FF-5A57-45CB-95C4-AD3EBA05410D}"/>
              </a:ext>
            </a:extLst>
          </p:cNvPr>
          <p:cNvSpPr>
            <a:spLocks noGrp="1" noChangeArrowheads="1"/>
          </p:cNvSpPr>
          <p:nvPr>
            <p:ph type="title"/>
          </p:nvPr>
        </p:nvSpPr>
        <p:spPr>
          <a:xfrm>
            <a:off x="1981200" y="-30163"/>
            <a:ext cx="8229600" cy="1371601"/>
          </a:xfrm>
          <a:noFill/>
        </p:spPr>
        <p:txBody>
          <a:bodyPr anchor="ctr"/>
          <a:lstStyle/>
          <a:p>
            <a:pPr algn="ctr" eaLnBrk="1" hangingPunct="1"/>
            <a:r>
              <a:rPr lang="en-US" altLang="en-US" sz="1700"/>
              <a:t>(Performance)</a:t>
            </a:r>
            <a:br>
              <a:rPr lang="en-US" altLang="en-US" sz="3800"/>
            </a:br>
            <a:r>
              <a:rPr lang="en-US" altLang="en-US" sz="3400"/>
              <a:t>Speed</a:t>
            </a:r>
          </a:p>
        </p:txBody>
      </p:sp>
      <p:graphicFrame>
        <p:nvGraphicFramePr>
          <p:cNvPr id="35843" name="Object 3">
            <a:extLst>
              <a:ext uri="{FF2B5EF4-FFF2-40B4-BE49-F238E27FC236}">
                <a16:creationId xmlns:a16="http://schemas.microsoft.com/office/drawing/2014/main" id="{1E6743ED-9E68-4A5B-A0EB-88DE850F553A}"/>
              </a:ext>
            </a:extLst>
          </p:cNvPr>
          <p:cNvGraphicFramePr>
            <a:graphicFrameLocks noGrp="1" noChangeAspect="1"/>
          </p:cNvGraphicFramePr>
          <p:nvPr>
            <p:ph idx="1"/>
          </p:nvPr>
        </p:nvGraphicFramePr>
        <p:xfrm>
          <a:off x="1847850" y="1455738"/>
          <a:ext cx="4908550" cy="4278312"/>
        </p:xfrm>
        <a:graphic>
          <a:graphicData uri="http://schemas.openxmlformats.org/presentationml/2006/ole">
            <mc:AlternateContent xmlns:mc="http://schemas.openxmlformats.org/markup-compatibility/2006">
              <mc:Choice xmlns:v="urn:schemas-microsoft-com:vml" Requires="v">
                <p:oleObj spid="_x0000_s6237" name="תרשים" r:id="rId4" imgW="3190951" imgH="2781300" progId="Excel.Chart.8">
                  <p:embed/>
                </p:oleObj>
              </mc:Choice>
              <mc:Fallback>
                <p:oleObj name="תרשים" r:id="rId4" imgW="3190951" imgH="2781300" progId="Excel.Chart.8">
                  <p:embed/>
                  <p:pic>
                    <p:nvPicPr>
                      <p:cNvPr id="35843" name="Object 3">
                        <a:extLst>
                          <a:ext uri="{FF2B5EF4-FFF2-40B4-BE49-F238E27FC236}">
                            <a16:creationId xmlns:a16="http://schemas.microsoft.com/office/drawing/2014/main" id="{1E6743ED-9E68-4A5B-A0EB-88DE850F553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47850" y="1455738"/>
                        <a:ext cx="4908550" cy="42783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5844" name="Text Box 4">
            <a:extLst>
              <a:ext uri="{FF2B5EF4-FFF2-40B4-BE49-F238E27FC236}">
                <a16:creationId xmlns:a16="http://schemas.microsoft.com/office/drawing/2014/main" id="{847F60D3-9F41-4647-A530-6DC6778EF035}"/>
              </a:ext>
            </a:extLst>
          </p:cNvPr>
          <p:cNvSpPr txBox="1">
            <a:spLocks noChangeArrowheads="1"/>
          </p:cNvSpPr>
          <p:nvPr/>
        </p:nvSpPr>
        <p:spPr bwMode="auto">
          <a:xfrm>
            <a:off x="7248526" y="1863725"/>
            <a:ext cx="2881313" cy="1925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lgn="l" rtl="0" eaLnBrk="1" hangingPunct="1">
              <a:spcBef>
                <a:spcPct val="0"/>
              </a:spcBef>
              <a:buClrTx/>
              <a:buSzTx/>
              <a:buFontTx/>
              <a:buChar char="•"/>
            </a:pPr>
            <a:r>
              <a:rPr lang="en-US" altLang="zh-CN" sz="1600">
                <a:ea typeface="SimSun" panose="02010600030101010101" pitchFamily="2" charset="-122"/>
              </a:rPr>
              <a:t> Pentium 4, 2.4GHz, 512Mb</a:t>
            </a:r>
          </a:p>
          <a:p>
            <a:pPr algn="l" rtl="0" eaLnBrk="1" hangingPunct="1">
              <a:spcBef>
                <a:spcPct val="0"/>
              </a:spcBef>
              <a:buClrTx/>
              <a:buSzTx/>
              <a:buFontTx/>
              <a:buChar char="•"/>
            </a:pPr>
            <a:r>
              <a:rPr lang="en-US" altLang="zh-CN" sz="1600">
                <a:ea typeface="SimSun" panose="02010600030101010101" pitchFamily="2" charset="-122"/>
              </a:rPr>
              <a:t> C++ implementation of 3D transform</a:t>
            </a:r>
          </a:p>
          <a:p>
            <a:pPr algn="l" rtl="0" eaLnBrk="1" hangingPunct="1">
              <a:spcBef>
                <a:spcPct val="0"/>
              </a:spcBef>
              <a:buClrTx/>
              <a:buSzTx/>
              <a:buFontTx/>
              <a:buChar char="•"/>
            </a:pPr>
            <a:r>
              <a:rPr lang="en-US" altLang="zh-CN" sz="1600">
                <a:ea typeface="SimSun" panose="02010600030101010101" pitchFamily="2" charset="-122"/>
              </a:rPr>
              <a:t> </a:t>
            </a:r>
            <a:r>
              <a:rPr lang="en-US" altLang="zh-CN" sz="1600" i="1">
                <a:ea typeface="SimSun" panose="02010600030101010101" pitchFamily="2" charset="-122"/>
              </a:rPr>
              <a:t>SHAS algorithm is faster for moderate sizes of  input arrays</a:t>
            </a:r>
          </a:p>
          <a:p>
            <a:pPr algn="l" rtl="0" eaLnBrk="1" hangingPunct="1">
              <a:spcBef>
                <a:spcPct val="50000"/>
              </a:spcBef>
              <a:buClrTx/>
              <a:buSzTx/>
              <a:buFontTx/>
              <a:buChar char="•"/>
            </a:pPr>
            <a:endParaRPr lang="en-US" altLang="en-US" sz="1600"/>
          </a:p>
        </p:txBody>
      </p:sp>
      <p:sp>
        <p:nvSpPr>
          <p:cNvPr id="35845" name="Text Box 5">
            <a:extLst>
              <a:ext uri="{FF2B5EF4-FFF2-40B4-BE49-F238E27FC236}">
                <a16:creationId xmlns:a16="http://schemas.microsoft.com/office/drawing/2014/main" id="{987DA5F4-D198-459E-A149-DB862E616F09}"/>
              </a:ext>
            </a:extLst>
          </p:cNvPr>
          <p:cNvSpPr txBox="1">
            <a:spLocks noChangeArrowheads="1"/>
          </p:cNvSpPr>
          <p:nvPr/>
        </p:nvSpPr>
        <p:spPr bwMode="auto">
          <a:xfrm>
            <a:off x="7334250" y="4076701"/>
            <a:ext cx="3009900" cy="203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lgn="l" rtl="0" eaLnBrk="1" hangingPunct="1">
              <a:spcBef>
                <a:spcPct val="0"/>
              </a:spcBef>
              <a:buClrTx/>
              <a:buSzTx/>
              <a:buFontTx/>
              <a:buNone/>
            </a:pPr>
            <a:r>
              <a:rPr lang="en-US" altLang="en-US" sz="1400" b="1" u="sng"/>
              <a:t>For Example</a:t>
            </a:r>
            <a:r>
              <a:rPr lang="en-US" altLang="en-US" sz="1400" b="1"/>
              <a:t>:</a:t>
            </a:r>
          </a:p>
          <a:p>
            <a:pPr algn="l" rtl="0" eaLnBrk="1" hangingPunct="1">
              <a:spcBef>
                <a:spcPct val="0"/>
              </a:spcBef>
              <a:buClrTx/>
              <a:buSzTx/>
              <a:buFontTx/>
              <a:buNone/>
            </a:pPr>
            <a:r>
              <a:rPr lang="en-US" altLang="en-US" sz="1400" b="1"/>
              <a:t>Cube Side: 	128</a:t>
            </a:r>
          </a:p>
          <a:p>
            <a:pPr algn="l" rtl="0" eaLnBrk="1" hangingPunct="1">
              <a:spcBef>
                <a:spcPct val="0"/>
              </a:spcBef>
              <a:buClrTx/>
              <a:buSzTx/>
              <a:buFontTx/>
              <a:buNone/>
            </a:pPr>
            <a:r>
              <a:rPr lang="en-US" altLang="en-US" sz="1400" b="1"/>
              <a:t># Coefficients: 	3.22E+09 </a:t>
            </a:r>
          </a:p>
          <a:p>
            <a:pPr algn="l" rtl="0" eaLnBrk="1" hangingPunct="1">
              <a:spcBef>
                <a:spcPct val="0"/>
              </a:spcBef>
              <a:buClrTx/>
              <a:buSzTx/>
              <a:buFontTx/>
              <a:buNone/>
            </a:pPr>
            <a:endParaRPr lang="en-US" altLang="en-US" sz="1400" b="1"/>
          </a:p>
          <a:p>
            <a:pPr algn="l" rtl="0" eaLnBrk="1" hangingPunct="1">
              <a:spcBef>
                <a:spcPct val="0"/>
              </a:spcBef>
              <a:buClrTx/>
              <a:buSzTx/>
              <a:buFontTx/>
              <a:buNone/>
            </a:pPr>
            <a:r>
              <a:rPr lang="en-US" altLang="en-US" sz="1400" b="1"/>
              <a:t>Total Time: 	5664 sec (~1.5 hour)</a:t>
            </a:r>
          </a:p>
          <a:p>
            <a:pPr algn="l" rtl="0" eaLnBrk="1" hangingPunct="1">
              <a:spcBef>
                <a:spcPct val="0"/>
              </a:spcBef>
              <a:buClrTx/>
              <a:buSzTx/>
              <a:buFontTx/>
              <a:buNone/>
            </a:pPr>
            <a:r>
              <a:rPr lang="en-US" altLang="en-US" sz="1400" b="1"/>
              <a:t>Per Coefficient: 	1.76E-06 sec  </a:t>
            </a:r>
          </a:p>
          <a:p>
            <a:pPr algn="l" rtl="0" eaLnBrk="1" hangingPunct="1">
              <a:spcBef>
                <a:spcPct val="0"/>
              </a:spcBef>
              <a:buClrTx/>
              <a:buSzTx/>
              <a:buFontTx/>
              <a:buNone/>
            </a:pPr>
            <a:endParaRPr lang="en-US" altLang="en-US" sz="140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890" name="Group 2">
            <a:extLst>
              <a:ext uri="{FF2B5EF4-FFF2-40B4-BE49-F238E27FC236}">
                <a16:creationId xmlns:a16="http://schemas.microsoft.com/office/drawing/2014/main" id="{7C76D012-DA82-4AC1-974A-ECF88151D95C}"/>
              </a:ext>
            </a:extLst>
          </p:cNvPr>
          <p:cNvGrpSpPr>
            <a:grpSpLocks/>
          </p:cNvGrpSpPr>
          <p:nvPr/>
        </p:nvGrpSpPr>
        <p:grpSpPr bwMode="auto">
          <a:xfrm>
            <a:off x="3017838" y="3605213"/>
            <a:ext cx="7110412" cy="1809750"/>
            <a:chOff x="941" y="2271"/>
            <a:chExt cx="4479" cy="1140"/>
          </a:xfrm>
        </p:grpSpPr>
        <p:pic>
          <p:nvPicPr>
            <p:cNvPr id="37899" name="Picture 3">
              <a:extLst>
                <a:ext uri="{FF2B5EF4-FFF2-40B4-BE49-F238E27FC236}">
                  <a16:creationId xmlns:a16="http://schemas.microsoft.com/office/drawing/2014/main" id="{E986413F-163F-4D5B-9F86-F1C3719DAE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50044" r="26880" b="75368"/>
            <a:stretch>
              <a:fillRect/>
            </a:stretch>
          </p:blipFill>
          <p:spPr bwMode="auto">
            <a:xfrm>
              <a:off x="941" y="2271"/>
              <a:ext cx="1087" cy="10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37900" name="Picture 4">
              <a:extLst>
                <a:ext uri="{FF2B5EF4-FFF2-40B4-BE49-F238E27FC236}">
                  <a16:creationId xmlns:a16="http://schemas.microsoft.com/office/drawing/2014/main" id="{66C0B46B-646A-4D2A-B960-EF8A2F41CC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746" t="49684" r="76801" b="25262"/>
            <a:stretch>
              <a:fillRect/>
            </a:stretch>
          </p:blipFill>
          <p:spPr bwMode="auto">
            <a:xfrm>
              <a:off x="4242" y="2294"/>
              <a:ext cx="1178" cy="11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37901" name="Picture 5">
              <a:extLst>
                <a:ext uri="{FF2B5EF4-FFF2-40B4-BE49-F238E27FC236}">
                  <a16:creationId xmlns:a16="http://schemas.microsoft.com/office/drawing/2014/main" id="{2F63B67B-AB55-4695-B46E-F25754DD4C1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25021" r="52458" b="75368"/>
            <a:stretch>
              <a:fillRect/>
            </a:stretch>
          </p:blipFill>
          <p:spPr bwMode="auto">
            <a:xfrm>
              <a:off x="3186" y="2271"/>
              <a:ext cx="1061" cy="10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37902" name="Picture 6">
              <a:extLst>
                <a:ext uri="{FF2B5EF4-FFF2-40B4-BE49-F238E27FC236}">
                  <a16:creationId xmlns:a16="http://schemas.microsoft.com/office/drawing/2014/main" id="{B1E3E7D7-6AFB-4946-A878-D6BE8BA295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r="74977" b="75368"/>
            <a:stretch>
              <a:fillRect/>
            </a:stretch>
          </p:blipFill>
          <p:spPr bwMode="auto">
            <a:xfrm>
              <a:off x="2119" y="2271"/>
              <a:ext cx="1179" cy="10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grpSp>
      <p:pic>
        <p:nvPicPr>
          <p:cNvPr id="37891" name="Picture 7">
            <a:extLst>
              <a:ext uri="{FF2B5EF4-FFF2-40B4-BE49-F238E27FC236}">
                <a16:creationId xmlns:a16="http://schemas.microsoft.com/office/drawing/2014/main" id="{FB5F1897-76D1-49F3-B71D-000EC0718BC0}"/>
              </a:ext>
            </a:extLst>
          </p:cNvPr>
          <p:cNvPicPr>
            <a:picLocks noChangeArrowheads="1"/>
          </p:cNvPicPr>
          <p:nvPr/>
        </p:nvPicPr>
        <p:blipFill>
          <a:blip r:embed="rId5">
            <a:extLst>
              <a:ext uri="{28A0092B-C50C-407E-A947-70E740481C1C}">
                <a14:useLocalDpi xmlns:a14="http://schemas.microsoft.com/office/drawing/2010/main" val="0"/>
              </a:ext>
            </a:extLst>
          </a:blip>
          <a:srcRect l="32532" t="20250" r="26250" b="30624"/>
          <a:stretch>
            <a:fillRect/>
          </a:stretch>
        </p:blipFill>
        <p:spPr bwMode="auto">
          <a:xfrm>
            <a:off x="8596314" y="2205039"/>
            <a:ext cx="1138237" cy="1290637"/>
          </a:xfrm>
          <a:prstGeom prst="rect">
            <a:avLst/>
          </a:prstGeom>
          <a:noFill/>
          <a:ln w="19050">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37892" name="Picture 8">
            <a:extLst>
              <a:ext uri="{FF2B5EF4-FFF2-40B4-BE49-F238E27FC236}">
                <a16:creationId xmlns:a16="http://schemas.microsoft.com/office/drawing/2014/main" id="{6D815240-7C92-46DD-96CD-4758607F6925}"/>
              </a:ext>
            </a:extLst>
          </p:cNvPr>
          <p:cNvPicPr>
            <a:picLocks noChangeArrowheads="1"/>
          </p:cNvPicPr>
          <p:nvPr/>
        </p:nvPicPr>
        <p:blipFill>
          <a:blip r:embed="rId6">
            <a:extLst>
              <a:ext uri="{28A0092B-C50C-407E-A947-70E740481C1C}">
                <a14:useLocalDpi xmlns:a14="http://schemas.microsoft.com/office/drawing/2010/main" val="0"/>
              </a:ext>
            </a:extLst>
          </a:blip>
          <a:srcRect l="35344" t="15750" r="17250" b="22749"/>
          <a:stretch>
            <a:fillRect/>
          </a:stretch>
        </p:blipFill>
        <p:spPr bwMode="auto">
          <a:xfrm>
            <a:off x="5095875" y="2205039"/>
            <a:ext cx="1138238" cy="1290637"/>
          </a:xfrm>
          <a:prstGeom prst="rect">
            <a:avLst/>
          </a:prstGeom>
          <a:noFill/>
          <a:ln w="19050">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37893" name="Picture 9">
            <a:extLst>
              <a:ext uri="{FF2B5EF4-FFF2-40B4-BE49-F238E27FC236}">
                <a16:creationId xmlns:a16="http://schemas.microsoft.com/office/drawing/2014/main" id="{46511EB3-110C-4A32-93AA-184BCA314748}"/>
              </a:ext>
            </a:extLst>
          </p:cNvPr>
          <p:cNvPicPr>
            <a:picLocks noChangeArrowheads="1"/>
          </p:cNvPicPr>
          <p:nvPr/>
        </p:nvPicPr>
        <p:blipFill>
          <a:blip r:embed="rId7">
            <a:extLst>
              <a:ext uri="{28A0092B-C50C-407E-A947-70E740481C1C}">
                <a14:useLocalDpi xmlns:a14="http://schemas.microsoft.com/office/drawing/2010/main" val="0"/>
              </a:ext>
            </a:extLst>
          </a:blip>
          <a:srcRect l="29344" t="15500" r="20718" b="22375"/>
          <a:stretch>
            <a:fillRect/>
          </a:stretch>
        </p:blipFill>
        <p:spPr bwMode="auto">
          <a:xfrm>
            <a:off x="3403600" y="2205039"/>
            <a:ext cx="1138238" cy="1290637"/>
          </a:xfrm>
          <a:prstGeom prst="rect">
            <a:avLst/>
          </a:prstGeom>
          <a:noFill/>
          <a:ln w="19050">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37894" name="Picture 10">
            <a:extLst>
              <a:ext uri="{FF2B5EF4-FFF2-40B4-BE49-F238E27FC236}">
                <a16:creationId xmlns:a16="http://schemas.microsoft.com/office/drawing/2014/main" id="{5307F607-54FA-48F2-9536-E2C9A60217E8}"/>
              </a:ext>
            </a:extLst>
          </p:cNvPr>
          <p:cNvPicPr>
            <a:picLocks noChangeArrowheads="1"/>
          </p:cNvPicPr>
          <p:nvPr/>
        </p:nvPicPr>
        <p:blipFill>
          <a:blip r:embed="rId8">
            <a:extLst>
              <a:ext uri="{28A0092B-C50C-407E-A947-70E740481C1C}">
                <a14:useLocalDpi xmlns:a14="http://schemas.microsoft.com/office/drawing/2010/main" val="0"/>
              </a:ext>
            </a:extLst>
          </a:blip>
          <a:srcRect l="31500" t="14375" r="20813" b="23125"/>
          <a:stretch>
            <a:fillRect/>
          </a:stretch>
        </p:blipFill>
        <p:spPr bwMode="auto">
          <a:xfrm>
            <a:off x="6911975" y="2205039"/>
            <a:ext cx="1138238" cy="1290637"/>
          </a:xfrm>
          <a:prstGeom prst="rect">
            <a:avLst/>
          </a:prstGeom>
          <a:noFill/>
          <a:ln w="19050">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37895" name="Text Box 11">
            <a:extLst>
              <a:ext uri="{FF2B5EF4-FFF2-40B4-BE49-F238E27FC236}">
                <a16:creationId xmlns:a16="http://schemas.microsoft.com/office/drawing/2014/main" id="{2B58F831-AC44-4F51-BCAE-42D5070D2F75}"/>
              </a:ext>
            </a:extLst>
          </p:cNvPr>
          <p:cNvSpPr txBox="1">
            <a:spLocks noChangeArrowheads="1"/>
          </p:cNvSpPr>
          <p:nvPr/>
        </p:nvSpPr>
        <p:spPr bwMode="auto">
          <a:xfrm>
            <a:off x="1992313" y="2622551"/>
            <a:ext cx="1223962"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lgn="l" rtl="0" eaLnBrk="1" hangingPunct="1">
              <a:spcBef>
                <a:spcPct val="50000"/>
              </a:spcBef>
              <a:buClrTx/>
              <a:buSzTx/>
              <a:buFontTx/>
              <a:buNone/>
            </a:pPr>
            <a:r>
              <a:rPr lang="en-US" altLang="en-US" sz="2800">
                <a:solidFill>
                  <a:schemeClr val="bg2"/>
                </a:solidFill>
              </a:rPr>
              <a:t>SHAS</a:t>
            </a:r>
          </a:p>
        </p:txBody>
      </p:sp>
      <p:sp>
        <p:nvSpPr>
          <p:cNvPr id="37896" name="Text Box 12">
            <a:extLst>
              <a:ext uri="{FF2B5EF4-FFF2-40B4-BE49-F238E27FC236}">
                <a16:creationId xmlns:a16="http://schemas.microsoft.com/office/drawing/2014/main" id="{C9CDAC95-F9D9-402B-A8E2-CD62D8D71414}"/>
              </a:ext>
            </a:extLst>
          </p:cNvPr>
          <p:cNvSpPr txBox="1">
            <a:spLocks noChangeArrowheads="1"/>
          </p:cNvSpPr>
          <p:nvPr/>
        </p:nvSpPr>
        <p:spPr bwMode="auto">
          <a:xfrm>
            <a:off x="1992313" y="4138613"/>
            <a:ext cx="1223962"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lgn="l" rtl="0" eaLnBrk="1" hangingPunct="1">
              <a:spcBef>
                <a:spcPct val="50000"/>
              </a:spcBef>
              <a:buClrTx/>
              <a:buSzTx/>
              <a:buFontTx/>
              <a:buNone/>
            </a:pPr>
            <a:r>
              <a:rPr lang="en-US" altLang="en-US" sz="2800">
                <a:solidFill>
                  <a:schemeClr val="bg2"/>
                </a:solidFill>
              </a:rPr>
              <a:t>Slant Stack </a:t>
            </a:r>
          </a:p>
        </p:txBody>
      </p:sp>
      <p:sp>
        <p:nvSpPr>
          <p:cNvPr id="37897" name="Text Box 13">
            <a:extLst>
              <a:ext uri="{FF2B5EF4-FFF2-40B4-BE49-F238E27FC236}">
                <a16:creationId xmlns:a16="http://schemas.microsoft.com/office/drawing/2014/main" id="{91371102-F85A-4872-96F7-E6377B5FC71D}"/>
              </a:ext>
            </a:extLst>
          </p:cNvPr>
          <p:cNvSpPr txBox="1">
            <a:spLocks noChangeArrowheads="1"/>
          </p:cNvSpPr>
          <p:nvPr/>
        </p:nvSpPr>
        <p:spPr bwMode="auto">
          <a:xfrm>
            <a:off x="2208213" y="1611313"/>
            <a:ext cx="6769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lgn="l" rtl="0" eaLnBrk="1" hangingPunct="1">
              <a:spcBef>
                <a:spcPct val="50000"/>
              </a:spcBef>
              <a:buClrTx/>
              <a:buSzTx/>
              <a:buFontTx/>
              <a:buNone/>
            </a:pPr>
            <a:r>
              <a:rPr lang="en-US" altLang="en-US" sz="1400"/>
              <a:t>Back Projection Of Various Coefficients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3200" b="1" dirty="0">
                <a:solidFill>
                  <a:schemeClr val="tx1"/>
                </a:solidFill>
              </a:rPr>
              <a:t>Multiscale Geometric Analysis</a:t>
            </a:r>
            <a:endParaRPr lang="en-US" sz="3200" dirty="0">
              <a:solidFill>
                <a:schemeClr val="tx1"/>
              </a:solidFill>
            </a:endParaRP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2400" b="1" dirty="0">
                <a:solidFill>
                  <a:schemeClr val="tx1"/>
                </a:solidFill>
              </a:rPr>
              <a:t>Motivation</a:t>
            </a:r>
            <a:endParaRPr lang="en-US" sz="2400" dirty="0">
              <a:solidFill>
                <a:schemeClr val="tx1"/>
              </a:solidFill>
            </a:endParaRPr>
          </a:p>
        </p:txBody>
      </p:sp>
      <p:sp>
        <p:nvSpPr>
          <p:cNvPr id="10" name="Content Placeholder 2">
            <a:extLst>
              <a:ext uri="{FF2B5EF4-FFF2-40B4-BE49-F238E27FC236}">
                <a16:creationId xmlns:a16="http://schemas.microsoft.com/office/drawing/2014/main" id="{F577C6FA-E603-4230-980B-6E0CEF2F2BDD}"/>
              </a:ext>
            </a:extLst>
          </p:cNvPr>
          <p:cNvSpPr txBox="1">
            <a:spLocks/>
          </p:cNvSpPr>
          <p:nvPr/>
        </p:nvSpPr>
        <p:spPr>
          <a:xfrm>
            <a:off x="489752" y="1970170"/>
            <a:ext cx="11029614" cy="4038744"/>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2800" dirty="0">
                <a:solidFill>
                  <a:schemeClr val="tx1"/>
                </a:solidFill>
              </a:rPr>
              <a:t>Detect, organize, represent, and manipulate</a:t>
            </a:r>
          </a:p>
          <a:p>
            <a:pPr algn="ctr"/>
            <a:r>
              <a:rPr lang="en-US" sz="2800" b="1" dirty="0">
                <a:solidFill>
                  <a:schemeClr val="tx1"/>
                </a:solidFill>
              </a:rPr>
              <a:t>data</a:t>
            </a:r>
            <a:r>
              <a:rPr lang="en-US" sz="2800" dirty="0">
                <a:solidFill>
                  <a:schemeClr val="tx1"/>
                </a:solidFill>
              </a:rPr>
              <a:t> </a:t>
            </a:r>
          </a:p>
          <a:p>
            <a:pPr algn="ctr"/>
            <a:r>
              <a:rPr lang="en-US" sz="2800" dirty="0">
                <a:solidFill>
                  <a:schemeClr val="tx1"/>
                </a:solidFill>
              </a:rPr>
              <a:t>which nominally span a </a:t>
            </a:r>
            <a:r>
              <a:rPr lang="en-US" sz="2800" b="1" dirty="0">
                <a:solidFill>
                  <a:schemeClr val="tx1"/>
                </a:solidFill>
              </a:rPr>
              <a:t>high-dimensional space </a:t>
            </a:r>
          </a:p>
          <a:p>
            <a:pPr algn="ctr"/>
            <a:r>
              <a:rPr lang="en-US" sz="2800" dirty="0">
                <a:solidFill>
                  <a:schemeClr val="tx1"/>
                </a:solidFill>
              </a:rPr>
              <a:t>but </a:t>
            </a:r>
          </a:p>
          <a:p>
            <a:pPr algn="ctr"/>
            <a:r>
              <a:rPr lang="en-US" sz="2800" dirty="0">
                <a:solidFill>
                  <a:schemeClr val="tx1"/>
                </a:solidFill>
              </a:rPr>
              <a:t>which contain </a:t>
            </a:r>
            <a:r>
              <a:rPr lang="en-US" sz="2800" b="1" dirty="0">
                <a:solidFill>
                  <a:schemeClr val="tx1"/>
                </a:solidFill>
              </a:rPr>
              <a:t>important features </a:t>
            </a:r>
          </a:p>
          <a:p>
            <a:pPr algn="ctr"/>
            <a:r>
              <a:rPr lang="en-US" sz="2800" dirty="0">
                <a:solidFill>
                  <a:schemeClr val="tx1"/>
                </a:solidFill>
              </a:rPr>
              <a:t>which are approximately concentrated on </a:t>
            </a:r>
            <a:r>
              <a:rPr lang="en-US" sz="2800" b="1" dirty="0">
                <a:solidFill>
                  <a:schemeClr val="tx1"/>
                </a:solidFill>
              </a:rPr>
              <a:t>lower-dimensional subsets</a:t>
            </a:r>
            <a:r>
              <a:rPr lang="en-US" sz="2800" dirty="0">
                <a:solidFill>
                  <a:schemeClr val="tx1"/>
                </a:solidFill>
              </a:rPr>
              <a:t> (curves, sheets, etc.).</a:t>
            </a:r>
          </a:p>
          <a:p>
            <a:pPr algn="ctr"/>
            <a:endParaRPr lang="en-US" sz="1800" dirty="0">
              <a:hlinkClick r:id="rId3">
                <a:extLst>
                  <a:ext uri="{A12FA001-AC4F-418D-AE19-62706E023703}">
                    <ahyp:hlinkClr xmlns:ahyp="http://schemas.microsoft.com/office/drawing/2018/hyperlinkcolor" val="tx"/>
                  </a:ext>
                </a:extLst>
              </a:hlinkClick>
            </a:endParaRPr>
          </a:p>
          <a:p>
            <a:pPr algn="ctr"/>
            <a:r>
              <a:rPr lang="en-US" sz="1200" dirty="0">
                <a:solidFill>
                  <a:schemeClr val="tx1"/>
                </a:solidFill>
                <a:hlinkClick r:id="rId3">
                  <a:extLst>
                    <a:ext uri="{A12FA001-AC4F-418D-AE19-62706E023703}">
                      <ahyp:hlinkClr xmlns:ahyp="http://schemas.microsoft.com/office/drawing/2018/hyperlinkcolor" val="tx"/>
                    </a:ext>
                  </a:extLst>
                </a:hlinkClick>
              </a:rPr>
              <a:t>http://www.ipam.ucla.edu/programs/long-programs/multiscale-geometry-and-analysis-in-high-dimensions/</a:t>
            </a:r>
            <a:endParaRPr lang="en-US" sz="1200" dirty="0">
              <a:solidFill>
                <a:schemeClr val="tx1"/>
              </a:solidFill>
            </a:endParaRPr>
          </a:p>
        </p:txBody>
      </p:sp>
    </p:spTree>
    <p:extLst>
      <p:ext uri="{BB962C8B-B14F-4D97-AF65-F5344CB8AC3E}">
        <p14:creationId xmlns:p14="http://schemas.microsoft.com/office/powerpoint/2010/main" val="79880406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a:extLst>
              <a:ext uri="{FF2B5EF4-FFF2-40B4-BE49-F238E27FC236}">
                <a16:creationId xmlns:a16="http://schemas.microsoft.com/office/drawing/2014/main" id="{5F94CE4A-CB97-424C-BF01-72AAF400A7DA}"/>
              </a:ext>
            </a:extLst>
          </p:cNvPr>
          <p:cNvSpPr>
            <a:spLocks noGrp="1" noChangeArrowheads="1"/>
          </p:cNvSpPr>
          <p:nvPr>
            <p:ph type="title"/>
          </p:nvPr>
        </p:nvSpPr>
        <p:spPr/>
        <p:txBody>
          <a:bodyPr>
            <a:normAutofit fontScale="90000"/>
          </a:bodyPr>
          <a:lstStyle/>
          <a:p>
            <a:pPr algn="ctr" eaLnBrk="1" hangingPunct="1"/>
            <a:r>
              <a:rPr lang="en-US" altLang="en-US" sz="3800"/>
              <a:t>Dynamic SHAS Algorithm (DSHAS) </a:t>
            </a:r>
            <a:br>
              <a:rPr lang="en-US" altLang="en-US" sz="3800"/>
            </a:br>
            <a:r>
              <a:rPr lang="en-US" altLang="en-US" sz="3800"/>
              <a:t>Sliding Window Approach</a:t>
            </a:r>
          </a:p>
        </p:txBody>
      </p:sp>
      <p:sp>
        <p:nvSpPr>
          <p:cNvPr id="39939" name="Rectangle 3">
            <a:extLst>
              <a:ext uri="{FF2B5EF4-FFF2-40B4-BE49-F238E27FC236}">
                <a16:creationId xmlns:a16="http://schemas.microsoft.com/office/drawing/2014/main" id="{D6894994-BC36-48D5-B47D-778530C689FA}"/>
              </a:ext>
            </a:extLst>
          </p:cNvPr>
          <p:cNvSpPr>
            <a:spLocks noGrp="1" noChangeArrowheads="1"/>
          </p:cNvSpPr>
          <p:nvPr>
            <p:ph type="body" idx="1"/>
          </p:nvPr>
        </p:nvSpPr>
        <p:spPr>
          <a:xfrm>
            <a:off x="2063750" y="2708276"/>
            <a:ext cx="8229600" cy="2765425"/>
          </a:xfrm>
        </p:spPr>
        <p:txBody>
          <a:bodyPr/>
          <a:lstStyle/>
          <a:p>
            <a:pPr algn="l" rtl="0" eaLnBrk="1" hangingPunct="1"/>
            <a:r>
              <a:rPr lang="en-US" altLang="en-US"/>
              <a:t>Dynamic Region of Interest (RIO)</a:t>
            </a:r>
          </a:p>
          <a:p>
            <a:pPr algn="l" rtl="0" eaLnBrk="1" hangingPunct="1"/>
            <a:r>
              <a:rPr lang="en-US" altLang="en-US"/>
              <a:t>Real-Time Computations</a:t>
            </a:r>
          </a:p>
          <a:p>
            <a:pPr algn="l" rtl="0" eaLnBrk="1" hangingPunct="1"/>
            <a:r>
              <a:rPr lang="en-US" altLang="en-US"/>
              <a:t>Support:  Axis-Parallel Window Transition (left/right/up/down/in/out)</a:t>
            </a:r>
          </a:p>
          <a:p>
            <a:pPr algn="l" rtl="0" eaLnBrk="1" hangingPunct="1"/>
            <a:r>
              <a:rPr lang="en-US" altLang="en-US"/>
              <a:t>Support: Shrink / Enlarge Window (limited)</a:t>
            </a:r>
          </a:p>
        </p:txBody>
      </p:sp>
      <p:pic>
        <p:nvPicPr>
          <p:cNvPr id="39940" name="Picture 6">
            <a:extLst>
              <a:ext uri="{FF2B5EF4-FFF2-40B4-BE49-F238E27FC236}">
                <a16:creationId xmlns:a16="http://schemas.microsoft.com/office/drawing/2014/main" id="{F3258425-7D3D-4A28-BA64-4108B0505D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3156"/>
          <a:stretch>
            <a:fillRect/>
          </a:stretch>
        </p:blipFill>
        <p:spPr bwMode="auto">
          <a:xfrm>
            <a:off x="8616951" y="2060576"/>
            <a:ext cx="1522413" cy="147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a:extLst>
              <a:ext uri="{FF2B5EF4-FFF2-40B4-BE49-F238E27FC236}">
                <a16:creationId xmlns:a16="http://schemas.microsoft.com/office/drawing/2014/main" id="{E601FEB2-F39A-453A-A3C9-78F8ADE6222A}"/>
              </a:ext>
            </a:extLst>
          </p:cNvPr>
          <p:cNvSpPr>
            <a:spLocks noGrp="1" noChangeArrowheads="1"/>
          </p:cNvSpPr>
          <p:nvPr>
            <p:ph type="title"/>
          </p:nvPr>
        </p:nvSpPr>
        <p:spPr>
          <a:xfrm>
            <a:off x="1981200" y="188913"/>
            <a:ext cx="8229600" cy="1371600"/>
          </a:xfrm>
        </p:spPr>
        <p:txBody>
          <a:bodyPr/>
          <a:lstStyle/>
          <a:p>
            <a:pPr eaLnBrk="1" hangingPunct="1"/>
            <a:r>
              <a:rPr lang="en-US" altLang="en-US" sz="3800"/>
              <a:t>DSHAS</a:t>
            </a:r>
          </a:p>
        </p:txBody>
      </p:sp>
      <p:grpSp>
        <p:nvGrpSpPr>
          <p:cNvPr id="40963" name="Group 65">
            <a:extLst>
              <a:ext uri="{FF2B5EF4-FFF2-40B4-BE49-F238E27FC236}">
                <a16:creationId xmlns:a16="http://schemas.microsoft.com/office/drawing/2014/main" id="{A6D281F2-697D-4E66-B977-B51F216FA030}"/>
              </a:ext>
            </a:extLst>
          </p:cNvPr>
          <p:cNvGrpSpPr>
            <a:grpSpLocks/>
          </p:cNvGrpSpPr>
          <p:nvPr/>
        </p:nvGrpSpPr>
        <p:grpSpPr bwMode="auto">
          <a:xfrm>
            <a:off x="2063751" y="863600"/>
            <a:ext cx="5832475" cy="2349500"/>
            <a:chOff x="340" y="544"/>
            <a:chExt cx="3674" cy="1480"/>
          </a:xfrm>
        </p:grpSpPr>
        <p:sp>
          <p:nvSpPr>
            <p:cNvPr id="40969" name="AutoShape 4">
              <a:extLst>
                <a:ext uri="{FF2B5EF4-FFF2-40B4-BE49-F238E27FC236}">
                  <a16:creationId xmlns:a16="http://schemas.microsoft.com/office/drawing/2014/main" id="{919DBEA5-DA4A-4ADC-9A01-C06CA51A027A}"/>
                </a:ext>
              </a:extLst>
            </p:cNvPr>
            <p:cNvSpPr>
              <a:spLocks noChangeAspect="1" noChangeArrowheads="1"/>
            </p:cNvSpPr>
            <p:nvPr/>
          </p:nvSpPr>
          <p:spPr bwMode="auto">
            <a:xfrm>
              <a:off x="340" y="544"/>
              <a:ext cx="3674" cy="1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40970" name="Rectangle 5">
              <a:extLst>
                <a:ext uri="{FF2B5EF4-FFF2-40B4-BE49-F238E27FC236}">
                  <a16:creationId xmlns:a16="http://schemas.microsoft.com/office/drawing/2014/main" id="{CFA6D955-22A3-4EC2-B2E0-27E569FEA2DE}"/>
                </a:ext>
              </a:extLst>
            </p:cNvPr>
            <p:cNvSpPr>
              <a:spLocks noChangeArrowheads="1"/>
            </p:cNvSpPr>
            <p:nvPr/>
          </p:nvSpPr>
          <p:spPr bwMode="auto">
            <a:xfrm>
              <a:off x="454" y="885"/>
              <a:ext cx="1295" cy="1057"/>
            </a:xfrm>
            <a:prstGeom prst="rect">
              <a:avLst/>
            </a:prstGeom>
            <a:solidFill>
              <a:srgbClr val="FFFFFF"/>
            </a:solidFill>
            <a:ln w="3175">
              <a:solidFill>
                <a:srgbClr val="C0C0C0"/>
              </a:solidFill>
              <a:prstDash val="sysDot"/>
              <a:miter lim="800000"/>
              <a:headEnd/>
              <a:tailEnd/>
            </a:ln>
          </p:spPr>
          <p:txBody>
            <a:bodyP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40971" name="Line 6">
              <a:extLst>
                <a:ext uri="{FF2B5EF4-FFF2-40B4-BE49-F238E27FC236}">
                  <a16:creationId xmlns:a16="http://schemas.microsoft.com/office/drawing/2014/main" id="{012AC3B1-FBE5-4161-85A5-72408BE68DC8}"/>
                </a:ext>
              </a:extLst>
            </p:cNvPr>
            <p:cNvSpPr>
              <a:spLocks noChangeShapeType="1"/>
            </p:cNvSpPr>
            <p:nvPr/>
          </p:nvSpPr>
          <p:spPr bwMode="auto">
            <a:xfrm>
              <a:off x="454" y="1017"/>
              <a:ext cx="1295" cy="0"/>
            </a:xfrm>
            <a:prstGeom prst="line">
              <a:avLst/>
            </a:prstGeom>
            <a:noFill/>
            <a:ln w="3175">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sp>
          <p:nvSpPr>
            <p:cNvPr id="40972" name="Line 7">
              <a:extLst>
                <a:ext uri="{FF2B5EF4-FFF2-40B4-BE49-F238E27FC236}">
                  <a16:creationId xmlns:a16="http://schemas.microsoft.com/office/drawing/2014/main" id="{5EDF1EA1-11DE-48E8-8D72-7E07C3FE8E62}"/>
                </a:ext>
              </a:extLst>
            </p:cNvPr>
            <p:cNvSpPr>
              <a:spLocks noChangeShapeType="1"/>
            </p:cNvSpPr>
            <p:nvPr/>
          </p:nvSpPr>
          <p:spPr bwMode="auto">
            <a:xfrm>
              <a:off x="454" y="1149"/>
              <a:ext cx="1295" cy="0"/>
            </a:xfrm>
            <a:prstGeom prst="line">
              <a:avLst/>
            </a:prstGeom>
            <a:noFill/>
            <a:ln w="3175">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sp>
          <p:nvSpPr>
            <p:cNvPr id="40973" name="Line 8">
              <a:extLst>
                <a:ext uri="{FF2B5EF4-FFF2-40B4-BE49-F238E27FC236}">
                  <a16:creationId xmlns:a16="http://schemas.microsoft.com/office/drawing/2014/main" id="{1949DF41-B1E0-42A8-B2C9-5FDCF42EAC95}"/>
                </a:ext>
              </a:extLst>
            </p:cNvPr>
            <p:cNvSpPr>
              <a:spLocks noChangeShapeType="1"/>
            </p:cNvSpPr>
            <p:nvPr/>
          </p:nvSpPr>
          <p:spPr bwMode="auto">
            <a:xfrm>
              <a:off x="454" y="1281"/>
              <a:ext cx="1295" cy="0"/>
            </a:xfrm>
            <a:prstGeom prst="line">
              <a:avLst/>
            </a:prstGeom>
            <a:noFill/>
            <a:ln w="3175">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sp>
          <p:nvSpPr>
            <p:cNvPr id="40974" name="Line 9">
              <a:extLst>
                <a:ext uri="{FF2B5EF4-FFF2-40B4-BE49-F238E27FC236}">
                  <a16:creationId xmlns:a16="http://schemas.microsoft.com/office/drawing/2014/main" id="{98118FAE-6822-4118-B067-DE82EDD634BE}"/>
                </a:ext>
              </a:extLst>
            </p:cNvPr>
            <p:cNvSpPr>
              <a:spLocks noChangeShapeType="1"/>
            </p:cNvSpPr>
            <p:nvPr/>
          </p:nvSpPr>
          <p:spPr bwMode="auto">
            <a:xfrm>
              <a:off x="454" y="1413"/>
              <a:ext cx="1295" cy="0"/>
            </a:xfrm>
            <a:prstGeom prst="line">
              <a:avLst/>
            </a:prstGeom>
            <a:noFill/>
            <a:ln w="3175">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sp>
          <p:nvSpPr>
            <p:cNvPr id="40975" name="Line 10">
              <a:extLst>
                <a:ext uri="{FF2B5EF4-FFF2-40B4-BE49-F238E27FC236}">
                  <a16:creationId xmlns:a16="http://schemas.microsoft.com/office/drawing/2014/main" id="{F887610D-182A-4653-84B2-87AD58040FAF}"/>
                </a:ext>
              </a:extLst>
            </p:cNvPr>
            <p:cNvSpPr>
              <a:spLocks noChangeShapeType="1"/>
            </p:cNvSpPr>
            <p:nvPr/>
          </p:nvSpPr>
          <p:spPr bwMode="auto">
            <a:xfrm>
              <a:off x="454" y="1545"/>
              <a:ext cx="1295" cy="0"/>
            </a:xfrm>
            <a:prstGeom prst="line">
              <a:avLst/>
            </a:prstGeom>
            <a:noFill/>
            <a:ln w="3175">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sp>
          <p:nvSpPr>
            <p:cNvPr id="40976" name="Line 11">
              <a:extLst>
                <a:ext uri="{FF2B5EF4-FFF2-40B4-BE49-F238E27FC236}">
                  <a16:creationId xmlns:a16="http://schemas.microsoft.com/office/drawing/2014/main" id="{012BDBFA-A58D-4379-8E64-9226C426AEBE}"/>
                </a:ext>
              </a:extLst>
            </p:cNvPr>
            <p:cNvSpPr>
              <a:spLocks noChangeShapeType="1"/>
            </p:cNvSpPr>
            <p:nvPr/>
          </p:nvSpPr>
          <p:spPr bwMode="auto">
            <a:xfrm>
              <a:off x="454" y="1677"/>
              <a:ext cx="1295" cy="1"/>
            </a:xfrm>
            <a:prstGeom prst="line">
              <a:avLst/>
            </a:prstGeom>
            <a:noFill/>
            <a:ln w="3175">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sp>
          <p:nvSpPr>
            <p:cNvPr id="40977" name="Line 12">
              <a:extLst>
                <a:ext uri="{FF2B5EF4-FFF2-40B4-BE49-F238E27FC236}">
                  <a16:creationId xmlns:a16="http://schemas.microsoft.com/office/drawing/2014/main" id="{9FFC2247-AEDD-45CE-A471-96D4D8406040}"/>
                </a:ext>
              </a:extLst>
            </p:cNvPr>
            <p:cNvSpPr>
              <a:spLocks noChangeShapeType="1"/>
            </p:cNvSpPr>
            <p:nvPr/>
          </p:nvSpPr>
          <p:spPr bwMode="auto">
            <a:xfrm>
              <a:off x="454" y="1809"/>
              <a:ext cx="1295" cy="1"/>
            </a:xfrm>
            <a:prstGeom prst="line">
              <a:avLst/>
            </a:prstGeom>
            <a:noFill/>
            <a:ln w="3175">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sp>
          <p:nvSpPr>
            <p:cNvPr id="40978" name="Line 13">
              <a:extLst>
                <a:ext uri="{FF2B5EF4-FFF2-40B4-BE49-F238E27FC236}">
                  <a16:creationId xmlns:a16="http://schemas.microsoft.com/office/drawing/2014/main" id="{82831674-42FF-4C63-B5B2-C4FDB5979A62}"/>
                </a:ext>
              </a:extLst>
            </p:cNvPr>
            <p:cNvSpPr>
              <a:spLocks noChangeShapeType="1"/>
            </p:cNvSpPr>
            <p:nvPr/>
          </p:nvSpPr>
          <p:spPr bwMode="auto">
            <a:xfrm flipH="1" flipV="1">
              <a:off x="598" y="885"/>
              <a:ext cx="0" cy="1057"/>
            </a:xfrm>
            <a:prstGeom prst="line">
              <a:avLst/>
            </a:prstGeom>
            <a:noFill/>
            <a:ln w="3175">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sp>
          <p:nvSpPr>
            <p:cNvPr id="40979" name="Line 14">
              <a:extLst>
                <a:ext uri="{FF2B5EF4-FFF2-40B4-BE49-F238E27FC236}">
                  <a16:creationId xmlns:a16="http://schemas.microsoft.com/office/drawing/2014/main" id="{6D0D3010-E567-4328-99EE-E8D35E246BA2}"/>
                </a:ext>
              </a:extLst>
            </p:cNvPr>
            <p:cNvSpPr>
              <a:spLocks noChangeShapeType="1"/>
            </p:cNvSpPr>
            <p:nvPr/>
          </p:nvSpPr>
          <p:spPr bwMode="auto">
            <a:xfrm flipH="1" flipV="1">
              <a:off x="742" y="885"/>
              <a:ext cx="0" cy="1056"/>
            </a:xfrm>
            <a:prstGeom prst="line">
              <a:avLst/>
            </a:prstGeom>
            <a:noFill/>
            <a:ln w="3175">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sp>
          <p:nvSpPr>
            <p:cNvPr id="40980" name="Line 15">
              <a:extLst>
                <a:ext uri="{FF2B5EF4-FFF2-40B4-BE49-F238E27FC236}">
                  <a16:creationId xmlns:a16="http://schemas.microsoft.com/office/drawing/2014/main" id="{B50C0EAE-1A2E-4595-8D63-CE6CBA320F50}"/>
                </a:ext>
              </a:extLst>
            </p:cNvPr>
            <p:cNvSpPr>
              <a:spLocks noChangeShapeType="1"/>
            </p:cNvSpPr>
            <p:nvPr/>
          </p:nvSpPr>
          <p:spPr bwMode="auto">
            <a:xfrm flipH="1" flipV="1">
              <a:off x="886" y="885"/>
              <a:ext cx="0" cy="1056"/>
            </a:xfrm>
            <a:prstGeom prst="line">
              <a:avLst/>
            </a:prstGeom>
            <a:noFill/>
            <a:ln w="3175">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sp>
          <p:nvSpPr>
            <p:cNvPr id="40981" name="Line 16">
              <a:extLst>
                <a:ext uri="{FF2B5EF4-FFF2-40B4-BE49-F238E27FC236}">
                  <a16:creationId xmlns:a16="http://schemas.microsoft.com/office/drawing/2014/main" id="{E96E5CC2-5FCA-4580-A213-4446D402BA61}"/>
                </a:ext>
              </a:extLst>
            </p:cNvPr>
            <p:cNvSpPr>
              <a:spLocks noChangeShapeType="1"/>
            </p:cNvSpPr>
            <p:nvPr/>
          </p:nvSpPr>
          <p:spPr bwMode="auto">
            <a:xfrm flipH="1" flipV="1">
              <a:off x="1029" y="885"/>
              <a:ext cx="1" cy="1056"/>
            </a:xfrm>
            <a:prstGeom prst="line">
              <a:avLst/>
            </a:prstGeom>
            <a:noFill/>
            <a:ln w="3175">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sp>
          <p:nvSpPr>
            <p:cNvPr id="40982" name="Line 17">
              <a:extLst>
                <a:ext uri="{FF2B5EF4-FFF2-40B4-BE49-F238E27FC236}">
                  <a16:creationId xmlns:a16="http://schemas.microsoft.com/office/drawing/2014/main" id="{9A665787-3282-47D8-BD7D-53C2B47071AB}"/>
                </a:ext>
              </a:extLst>
            </p:cNvPr>
            <p:cNvSpPr>
              <a:spLocks noChangeShapeType="1"/>
            </p:cNvSpPr>
            <p:nvPr/>
          </p:nvSpPr>
          <p:spPr bwMode="auto">
            <a:xfrm flipH="1" flipV="1">
              <a:off x="1173" y="885"/>
              <a:ext cx="0" cy="1056"/>
            </a:xfrm>
            <a:prstGeom prst="line">
              <a:avLst/>
            </a:prstGeom>
            <a:noFill/>
            <a:ln w="3175">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sp>
          <p:nvSpPr>
            <p:cNvPr id="40983" name="Line 18">
              <a:extLst>
                <a:ext uri="{FF2B5EF4-FFF2-40B4-BE49-F238E27FC236}">
                  <a16:creationId xmlns:a16="http://schemas.microsoft.com/office/drawing/2014/main" id="{BF986CEA-4E70-4B1C-872C-9FB1989A2275}"/>
                </a:ext>
              </a:extLst>
            </p:cNvPr>
            <p:cNvSpPr>
              <a:spLocks noChangeShapeType="1"/>
            </p:cNvSpPr>
            <p:nvPr/>
          </p:nvSpPr>
          <p:spPr bwMode="auto">
            <a:xfrm flipH="1" flipV="1">
              <a:off x="1317" y="885"/>
              <a:ext cx="1" cy="1056"/>
            </a:xfrm>
            <a:prstGeom prst="line">
              <a:avLst/>
            </a:prstGeom>
            <a:noFill/>
            <a:ln w="3175">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sp>
          <p:nvSpPr>
            <p:cNvPr id="40984" name="Line 19">
              <a:extLst>
                <a:ext uri="{FF2B5EF4-FFF2-40B4-BE49-F238E27FC236}">
                  <a16:creationId xmlns:a16="http://schemas.microsoft.com/office/drawing/2014/main" id="{CEC47010-43F1-4C51-AC4C-3861798C5347}"/>
                </a:ext>
              </a:extLst>
            </p:cNvPr>
            <p:cNvSpPr>
              <a:spLocks noChangeShapeType="1"/>
            </p:cNvSpPr>
            <p:nvPr/>
          </p:nvSpPr>
          <p:spPr bwMode="auto">
            <a:xfrm flipH="1" flipV="1">
              <a:off x="1461" y="885"/>
              <a:ext cx="0" cy="1056"/>
            </a:xfrm>
            <a:prstGeom prst="line">
              <a:avLst/>
            </a:prstGeom>
            <a:noFill/>
            <a:ln w="3175">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sp>
          <p:nvSpPr>
            <p:cNvPr id="40985" name="Line 20">
              <a:extLst>
                <a:ext uri="{FF2B5EF4-FFF2-40B4-BE49-F238E27FC236}">
                  <a16:creationId xmlns:a16="http://schemas.microsoft.com/office/drawing/2014/main" id="{1BD1E1B5-D8B7-407E-8949-CAF665AF29E7}"/>
                </a:ext>
              </a:extLst>
            </p:cNvPr>
            <p:cNvSpPr>
              <a:spLocks noChangeShapeType="1"/>
            </p:cNvSpPr>
            <p:nvPr/>
          </p:nvSpPr>
          <p:spPr bwMode="auto">
            <a:xfrm flipH="1" flipV="1">
              <a:off x="1605" y="885"/>
              <a:ext cx="0" cy="1056"/>
            </a:xfrm>
            <a:prstGeom prst="line">
              <a:avLst/>
            </a:prstGeom>
            <a:noFill/>
            <a:ln w="3175">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sp>
          <p:nvSpPr>
            <p:cNvPr id="40986" name="Rectangle 21">
              <a:extLst>
                <a:ext uri="{FF2B5EF4-FFF2-40B4-BE49-F238E27FC236}">
                  <a16:creationId xmlns:a16="http://schemas.microsoft.com/office/drawing/2014/main" id="{4B1B802F-163A-48D2-B303-4DE88B4D7BFA}"/>
                </a:ext>
              </a:extLst>
            </p:cNvPr>
            <p:cNvSpPr>
              <a:spLocks noChangeArrowheads="1"/>
            </p:cNvSpPr>
            <p:nvPr/>
          </p:nvSpPr>
          <p:spPr bwMode="auto">
            <a:xfrm>
              <a:off x="598" y="885"/>
              <a:ext cx="1151" cy="1057"/>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40987" name="Rectangle 22" descr="5%">
              <a:extLst>
                <a:ext uri="{FF2B5EF4-FFF2-40B4-BE49-F238E27FC236}">
                  <a16:creationId xmlns:a16="http://schemas.microsoft.com/office/drawing/2014/main" id="{854AE07A-FFC8-4664-823B-E33C32FE0598}"/>
                </a:ext>
              </a:extLst>
            </p:cNvPr>
            <p:cNvSpPr>
              <a:spLocks noChangeArrowheads="1"/>
            </p:cNvSpPr>
            <p:nvPr/>
          </p:nvSpPr>
          <p:spPr bwMode="auto">
            <a:xfrm>
              <a:off x="454" y="885"/>
              <a:ext cx="144" cy="1057"/>
            </a:xfrm>
            <a:prstGeom prst="rect">
              <a:avLst/>
            </a:prstGeom>
            <a:blipFill dpi="0" rotWithShape="0">
              <a:blip r:embed="rId3"/>
              <a:srcRect/>
              <a:tile tx="0" ty="0" sx="100000" sy="100000" flip="none" algn="tl"/>
            </a:blipFill>
            <a:ln w="9525">
              <a:solidFill>
                <a:srgbClr val="969696"/>
              </a:solidFill>
              <a:miter lim="800000"/>
              <a:headEnd/>
              <a:tailEnd/>
            </a:ln>
          </p:spPr>
          <p:txBody>
            <a:bodyP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40988" name="Rectangle 23" descr="Wide upward diagonal">
              <a:extLst>
                <a:ext uri="{FF2B5EF4-FFF2-40B4-BE49-F238E27FC236}">
                  <a16:creationId xmlns:a16="http://schemas.microsoft.com/office/drawing/2014/main" id="{B0E8977C-4815-416D-85D0-3DBD4BF675DC}"/>
                </a:ext>
              </a:extLst>
            </p:cNvPr>
            <p:cNvSpPr>
              <a:spLocks noChangeArrowheads="1"/>
            </p:cNvSpPr>
            <p:nvPr/>
          </p:nvSpPr>
          <p:spPr bwMode="auto">
            <a:xfrm>
              <a:off x="1605" y="885"/>
              <a:ext cx="144" cy="1057"/>
            </a:xfrm>
            <a:prstGeom prst="rect">
              <a:avLst/>
            </a:prstGeom>
            <a:blipFill dpi="0" rotWithShape="0">
              <a:blip r:embed="rId4"/>
              <a:srcRect/>
              <a:tile tx="0" ty="0" sx="100000" sy="100000" flip="none" algn="tl"/>
            </a:blipFill>
            <a:ln w="9525">
              <a:solidFill>
                <a:srgbClr val="969696"/>
              </a:solidFill>
              <a:miter lim="800000"/>
              <a:headEnd/>
              <a:tailEnd/>
            </a:ln>
          </p:spPr>
          <p:txBody>
            <a:bodyP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40989" name="Line 24">
              <a:extLst>
                <a:ext uri="{FF2B5EF4-FFF2-40B4-BE49-F238E27FC236}">
                  <a16:creationId xmlns:a16="http://schemas.microsoft.com/office/drawing/2014/main" id="{66A35A8B-D98E-4FF1-B01A-7FCECC2688D4}"/>
                </a:ext>
              </a:extLst>
            </p:cNvPr>
            <p:cNvSpPr>
              <a:spLocks noChangeShapeType="1"/>
            </p:cNvSpPr>
            <p:nvPr/>
          </p:nvSpPr>
          <p:spPr bwMode="auto">
            <a:xfrm flipV="1">
              <a:off x="454" y="1105"/>
              <a:ext cx="1295" cy="528"/>
            </a:xfrm>
            <a:prstGeom prst="line">
              <a:avLst/>
            </a:prstGeom>
            <a:noFill/>
            <a:ln w="12700">
              <a:solidFill>
                <a:srgbClr val="969696"/>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990" name="Line 25">
              <a:extLst>
                <a:ext uri="{FF2B5EF4-FFF2-40B4-BE49-F238E27FC236}">
                  <a16:creationId xmlns:a16="http://schemas.microsoft.com/office/drawing/2014/main" id="{2BAEF9CA-70C9-4930-A874-0AD313160DBF}"/>
                </a:ext>
              </a:extLst>
            </p:cNvPr>
            <p:cNvSpPr>
              <a:spLocks noChangeShapeType="1"/>
            </p:cNvSpPr>
            <p:nvPr/>
          </p:nvSpPr>
          <p:spPr bwMode="auto">
            <a:xfrm flipV="1">
              <a:off x="1030" y="797"/>
              <a:ext cx="0" cy="616"/>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0991" name="Line 26">
              <a:extLst>
                <a:ext uri="{FF2B5EF4-FFF2-40B4-BE49-F238E27FC236}">
                  <a16:creationId xmlns:a16="http://schemas.microsoft.com/office/drawing/2014/main" id="{C2AF4987-9C95-40E3-911D-E8C4EA272E66}"/>
                </a:ext>
              </a:extLst>
            </p:cNvPr>
            <p:cNvSpPr>
              <a:spLocks noChangeShapeType="1"/>
            </p:cNvSpPr>
            <p:nvPr/>
          </p:nvSpPr>
          <p:spPr bwMode="auto">
            <a:xfrm>
              <a:off x="1030" y="1413"/>
              <a:ext cx="827" cy="1"/>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0992" name="Line 27">
              <a:extLst>
                <a:ext uri="{FF2B5EF4-FFF2-40B4-BE49-F238E27FC236}">
                  <a16:creationId xmlns:a16="http://schemas.microsoft.com/office/drawing/2014/main" id="{89D97C86-950A-4366-B777-EBEEC5BFF488}"/>
                </a:ext>
              </a:extLst>
            </p:cNvPr>
            <p:cNvSpPr>
              <a:spLocks noChangeShapeType="1"/>
            </p:cNvSpPr>
            <p:nvPr/>
          </p:nvSpPr>
          <p:spPr bwMode="auto">
            <a:xfrm flipV="1">
              <a:off x="454" y="1237"/>
              <a:ext cx="1295" cy="528"/>
            </a:xfrm>
            <a:prstGeom prst="line">
              <a:avLst/>
            </a:prstGeom>
            <a:noFill/>
            <a:ln w="12700">
              <a:solidFill>
                <a:srgbClr val="969696"/>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993" name="Line 28">
              <a:extLst>
                <a:ext uri="{FF2B5EF4-FFF2-40B4-BE49-F238E27FC236}">
                  <a16:creationId xmlns:a16="http://schemas.microsoft.com/office/drawing/2014/main" id="{BB919B41-2AD2-4223-B945-09262906E667}"/>
                </a:ext>
              </a:extLst>
            </p:cNvPr>
            <p:cNvSpPr>
              <a:spLocks noChangeShapeType="1"/>
            </p:cNvSpPr>
            <p:nvPr/>
          </p:nvSpPr>
          <p:spPr bwMode="auto">
            <a:xfrm flipV="1">
              <a:off x="1173" y="797"/>
              <a:ext cx="1" cy="616"/>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0994" name="Text Box 29">
              <a:extLst>
                <a:ext uri="{FF2B5EF4-FFF2-40B4-BE49-F238E27FC236}">
                  <a16:creationId xmlns:a16="http://schemas.microsoft.com/office/drawing/2014/main" id="{EC522791-916A-4F13-8E17-8EAD449BC0AB}"/>
                </a:ext>
              </a:extLst>
            </p:cNvPr>
            <p:cNvSpPr txBox="1">
              <a:spLocks noChangeArrowheads="1"/>
            </p:cNvSpPr>
            <p:nvPr/>
          </p:nvSpPr>
          <p:spPr bwMode="auto">
            <a:xfrm>
              <a:off x="794" y="626"/>
              <a:ext cx="252" cy="2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lgn="l" rtl="0" eaLnBrk="1" hangingPunct="1">
                <a:spcBef>
                  <a:spcPct val="0"/>
                </a:spcBef>
                <a:buClrTx/>
                <a:buSzTx/>
                <a:buFontTx/>
                <a:buNone/>
              </a:pPr>
              <a:r>
                <a:rPr lang="en-US" altLang="en-US" sz="1200" b="1">
                  <a:latin typeface="Times New Roman" panose="02020603050405020304" pitchFamily="18" charset="0"/>
                </a:rPr>
                <a:t>Y</a:t>
              </a:r>
              <a:r>
                <a:rPr lang="en-US" altLang="en-US" sz="1200" b="1" baseline="-25000">
                  <a:latin typeface="Times New Roman" panose="02020603050405020304" pitchFamily="18" charset="0"/>
                </a:rPr>
                <a:t>t</a:t>
              </a:r>
              <a:endParaRPr lang="en-US" altLang="en-US" sz="1800"/>
            </a:p>
          </p:txBody>
        </p:sp>
        <p:sp>
          <p:nvSpPr>
            <p:cNvPr id="40995" name="Text Box 30">
              <a:extLst>
                <a:ext uri="{FF2B5EF4-FFF2-40B4-BE49-F238E27FC236}">
                  <a16:creationId xmlns:a16="http://schemas.microsoft.com/office/drawing/2014/main" id="{AA347532-CDE6-4A08-99A8-2F8C0E7BA4A0}"/>
                </a:ext>
              </a:extLst>
            </p:cNvPr>
            <p:cNvSpPr txBox="1">
              <a:spLocks noChangeArrowheads="1"/>
            </p:cNvSpPr>
            <p:nvPr/>
          </p:nvSpPr>
          <p:spPr bwMode="auto">
            <a:xfrm>
              <a:off x="1097" y="626"/>
              <a:ext cx="333" cy="2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lgn="l" rtl="0" eaLnBrk="1" hangingPunct="1">
                <a:spcBef>
                  <a:spcPct val="0"/>
                </a:spcBef>
                <a:buClrTx/>
                <a:buSzTx/>
                <a:buFontTx/>
                <a:buNone/>
              </a:pPr>
              <a:r>
                <a:rPr lang="en-US" altLang="en-US" sz="1200" b="1">
                  <a:latin typeface="Times New Roman" panose="02020603050405020304" pitchFamily="18" charset="0"/>
                </a:rPr>
                <a:t>Y</a:t>
              </a:r>
              <a:r>
                <a:rPr lang="en-US" altLang="en-US" sz="1200" b="1" baseline="-25000">
                  <a:latin typeface="Times New Roman" panose="02020603050405020304" pitchFamily="18" charset="0"/>
                </a:rPr>
                <a:t>t+1</a:t>
              </a:r>
              <a:endParaRPr lang="en-US" altLang="en-US" sz="1800"/>
            </a:p>
          </p:txBody>
        </p:sp>
        <p:sp>
          <p:nvSpPr>
            <p:cNvPr id="40996" name="Text Box 31">
              <a:extLst>
                <a:ext uri="{FF2B5EF4-FFF2-40B4-BE49-F238E27FC236}">
                  <a16:creationId xmlns:a16="http://schemas.microsoft.com/office/drawing/2014/main" id="{160334D8-67A9-4924-82C4-A4A6B11B54D9}"/>
                </a:ext>
              </a:extLst>
            </p:cNvPr>
            <p:cNvSpPr txBox="1">
              <a:spLocks noChangeArrowheads="1"/>
            </p:cNvSpPr>
            <p:nvPr/>
          </p:nvSpPr>
          <p:spPr bwMode="auto">
            <a:xfrm>
              <a:off x="1677" y="1413"/>
              <a:ext cx="252" cy="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lgn="l" rtl="0" eaLnBrk="1" hangingPunct="1">
                <a:spcBef>
                  <a:spcPct val="0"/>
                </a:spcBef>
                <a:buClrTx/>
                <a:buSzTx/>
                <a:buFontTx/>
                <a:buNone/>
              </a:pPr>
              <a:r>
                <a:rPr lang="en-US" altLang="en-US" sz="1200" b="1">
                  <a:latin typeface="Times New Roman" panose="02020603050405020304" pitchFamily="18" charset="0"/>
                </a:rPr>
                <a:t>X</a:t>
              </a:r>
              <a:r>
                <a:rPr lang="en-US" altLang="en-US" sz="1200" b="1" baseline="-25000">
                  <a:latin typeface="Times New Roman" panose="02020603050405020304" pitchFamily="18" charset="0"/>
                </a:rPr>
                <a:t>t</a:t>
              </a:r>
              <a:endParaRPr lang="en-US" altLang="en-US" sz="1800"/>
            </a:p>
          </p:txBody>
        </p:sp>
        <p:sp>
          <p:nvSpPr>
            <p:cNvPr id="40997" name="Line 32">
              <a:extLst>
                <a:ext uri="{FF2B5EF4-FFF2-40B4-BE49-F238E27FC236}">
                  <a16:creationId xmlns:a16="http://schemas.microsoft.com/office/drawing/2014/main" id="{D21CDD56-AE7D-442F-958E-70FFB80DDD16}"/>
                </a:ext>
              </a:extLst>
            </p:cNvPr>
            <p:cNvSpPr>
              <a:spLocks noChangeShapeType="1"/>
            </p:cNvSpPr>
            <p:nvPr/>
          </p:nvSpPr>
          <p:spPr bwMode="auto">
            <a:xfrm flipV="1">
              <a:off x="454" y="973"/>
              <a:ext cx="1295" cy="528"/>
            </a:xfrm>
            <a:prstGeom prst="line">
              <a:avLst/>
            </a:prstGeom>
            <a:noFill/>
            <a:ln w="12700">
              <a:solidFill>
                <a:srgbClr val="969696"/>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998" name="AutoShape 33">
              <a:extLst>
                <a:ext uri="{FF2B5EF4-FFF2-40B4-BE49-F238E27FC236}">
                  <a16:creationId xmlns:a16="http://schemas.microsoft.com/office/drawing/2014/main" id="{57235150-69E7-49A8-BDB3-E5FE86AED20B}"/>
                </a:ext>
              </a:extLst>
            </p:cNvPr>
            <p:cNvSpPr>
              <a:spLocks noChangeArrowheads="1"/>
            </p:cNvSpPr>
            <p:nvPr/>
          </p:nvSpPr>
          <p:spPr bwMode="auto">
            <a:xfrm>
              <a:off x="998" y="1284"/>
              <a:ext cx="220" cy="247"/>
            </a:xfrm>
            <a:prstGeom prst="roundRect">
              <a:avLst>
                <a:gd name="adj" fmla="val 36667"/>
              </a:avLst>
            </a:prstGeom>
            <a:noFill/>
            <a:ln w="12700">
              <a:solidFill>
                <a:srgbClr val="000000"/>
              </a:solidFill>
              <a:prstDash val="dash"/>
              <a:round/>
              <a:headEnd/>
              <a:tailEnd/>
            </a:ln>
            <a:extLst>
              <a:ext uri="{909E8E84-426E-40DD-AFC4-6F175D3DCCD1}">
                <a14:hiddenFill xmlns:a14="http://schemas.microsoft.com/office/drawing/2010/main">
                  <a:solidFill>
                    <a:srgbClr val="FFFFFF"/>
                  </a:solidFill>
                </a14:hiddenFill>
              </a:ext>
            </a:extLst>
          </p:spPr>
          <p:txBody>
            <a:bodyP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40999" name="AutoShape 35">
              <a:extLst>
                <a:ext uri="{FF2B5EF4-FFF2-40B4-BE49-F238E27FC236}">
                  <a16:creationId xmlns:a16="http://schemas.microsoft.com/office/drawing/2014/main" id="{7E2B072B-A9CA-4C24-A03F-688018AD9907}"/>
                </a:ext>
              </a:extLst>
            </p:cNvPr>
            <p:cNvSpPr>
              <a:spLocks noChangeArrowheads="1"/>
            </p:cNvSpPr>
            <p:nvPr/>
          </p:nvSpPr>
          <p:spPr bwMode="auto">
            <a:xfrm>
              <a:off x="1569" y="943"/>
              <a:ext cx="220" cy="177"/>
            </a:xfrm>
            <a:prstGeom prst="roundRect">
              <a:avLst>
                <a:gd name="adj" fmla="val 36667"/>
              </a:avLst>
            </a:prstGeom>
            <a:noFill/>
            <a:ln w="12700">
              <a:solidFill>
                <a:srgbClr val="000000"/>
              </a:solidFill>
              <a:prstDash val="dash"/>
              <a:round/>
              <a:headEnd/>
              <a:tailEnd/>
            </a:ln>
            <a:extLst>
              <a:ext uri="{909E8E84-426E-40DD-AFC4-6F175D3DCCD1}">
                <a14:hiddenFill xmlns:a14="http://schemas.microsoft.com/office/drawing/2010/main">
                  <a:solidFill>
                    <a:srgbClr val="FFFFFF"/>
                  </a:solidFill>
                </a14:hiddenFill>
              </a:ext>
            </a:extLst>
          </p:spPr>
          <p:txBody>
            <a:bodyP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41000" name="Text Box 36">
              <a:extLst>
                <a:ext uri="{FF2B5EF4-FFF2-40B4-BE49-F238E27FC236}">
                  <a16:creationId xmlns:a16="http://schemas.microsoft.com/office/drawing/2014/main" id="{9AF7AD2C-3FB3-4819-9B09-F6B846AA9C55}"/>
                </a:ext>
              </a:extLst>
            </p:cNvPr>
            <p:cNvSpPr txBox="1">
              <a:spLocks noChangeArrowheads="1"/>
            </p:cNvSpPr>
            <p:nvPr/>
          </p:nvSpPr>
          <p:spPr bwMode="auto">
            <a:xfrm>
              <a:off x="1172" y="1531"/>
              <a:ext cx="152" cy="164"/>
            </a:xfrm>
            <a:prstGeom prst="rect">
              <a:avLst/>
            </a:prstGeom>
            <a:solidFill>
              <a:srgbClr val="FFFFFF"/>
            </a:solidFill>
            <a:ln w="9525">
              <a:solidFill>
                <a:srgbClr val="000000"/>
              </a:solidFill>
              <a:miter lim="800000"/>
              <a:headEnd/>
              <a:tailEnd/>
            </a:ln>
          </p:spPr>
          <p:txBody>
            <a:bodyP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lgn="ctr" rtl="0" eaLnBrk="1" hangingPunct="1">
                <a:spcBef>
                  <a:spcPct val="0"/>
                </a:spcBef>
                <a:buClrTx/>
                <a:buSzTx/>
                <a:buFontTx/>
                <a:buNone/>
              </a:pPr>
              <a:r>
                <a:rPr lang="en-US" altLang="en-US" sz="800">
                  <a:latin typeface="Times New Roman" panose="02020603050405020304" pitchFamily="18" charset="0"/>
                </a:rPr>
                <a:t>A</a:t>
              </a:r>
              <a:endParaRPr lang="en-US" altLang="en-US" sz="1800"/>
            </a:p>
          </p:txBody>
        </p:sp>
        <p:sp>
          <p:nvSpPr>
            <p:cNvPr id="41001" name="Text Box 37">
              <a:extLst>
                <a:ext uri="{FF2B5EF4-FFF2-40B4-BE49-F238E27FC236}">
                  <a16:creationId xmlns:a16="http://schemas.microsoft.com/office/drawing/2014/main" id="{1590CB7B-9C8E-40BB-97AB-F338362210BE}"/>
                </a:ext>
              </a:extLst>
            </p:cNvPr>
            <p:cNvSpPr txBox="1">
              <a:spLocks noChangeArrowheads="1"/>
            </p:cNvSpPr>
            <p:nvPr/>
          </p:nvSpPr>
          <p:spPr bwMode="auto">
            <a:xfrm>
              <a:off x="1399" y="873"/>
              <a:ext cx="152" cy="164"/>
            </a:xfrm>
            <a:prstGeom prst="rect">
              <a:avLst/>
            </a:prstGeom>
            <a:solidFill>
              <a:srgbClr val="FFFFFF"/>
            </a:solidFill>
            <a:ln w="9525">
              <a:solidFill>
                <a:srgbClr val="000000"/>
              </a:solidFill>
              <a:miter lim="800000"/>
              <a:headEnd/>
              <a:tailEnd/>
            </a:ln>
          </p:spPr>
          <p:txBody>
            <a:bodyP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lgn="ctr" rtl="0" eaLnBrk="1" hangingPunct="1">
                <a:spcBef>
                  <a:spcPct val="0"/>
                </a:spcBef>
                <a:buClrTx/>
                <a:buSzTx/>
                <a:buFontTx/>
                <a:buNone/>
              </a:pPr>
              <a:r>
                <a:rPr lang="en-US" altLang="en-US" sz="800">
                  <a:latin typeface="Times New Roman" panose="02020603050405020304" pitchFamily="18" charset="0"/>
                </a:rPr>
                <a:t>B</a:t>
              </a:r>
              <a:endParaRPr lang="en-US" altLang="en-US" sz="1800"/>
            </a:p>
          </p:txBody>
        </p:sp>
        <p:sp>
          <p:nvSpPr>
            <p:cNvPr id="41002" name="Text Box 39">
              <a:extLst>
                <a:ext uri="{FF2B5EF4-FFF2-40B4-BE49-F238E27FC236}">
                  <a16:creationId xmlns:a16="http://schemas.microsoft.com/office/drawing/2014/main" id="{79B91A3C-C79B-4627-B654-8A24C1B911D2}"/>
                </a:ext>
              </a:extLst>
            </p:cNvPr>
            <p:cNvSpPr txBox="1">
              <a:spLocks noChangeArrowheads="1"/>
            </p:cNvSpPr>
            <p:nvPr/>
          </p:nvSpPr>
          <p:spPr bwMode="auto">
            <a:xfrm>
              <a:off x="416" y="708"/>
              <a:ext cx="333" cy="2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lgn="l" rtl="0" eaLnBrk="1" hangingPunct="1">
                <a:spcBef>
                  <a:spcPct val="0"/>
                </a:spcBef>
                <a:buClrTx/>
                <a:buSzTx/>
                <a:buFontTx/>
                <a:buNone/>
              </a:pPr>
              <a:r>
                <a:rPr lang="en-US" altLang="en-US" sz="1200" b="1">
                  <a:latin typeface="Times New Roman" panose="02020603050405020304" pitchFamily="18" charset="0"/>
                </a:rPr>
                <a:t>v</a:t>
              </a:r>
              <a:r>
                <a:rPr lang="en-US" altLang="en-US" sz="1200" b="1" baseline="30000">
                  <a:latin typeface="Times New Roman" panose="02020603050405020304" pitchFamily="18" charset="0"/>
                </a:rPr>
                <a:t>out</a:t>
              </a:r>
              <a:endParaRPr lang="en-US" altLang="en-US" sz="1800"/>
            </a:p>
          </p:txBody>
        </p:sp>
        <p:sp>
          <p:nvSpPr>
            <p:cNvPr id="41003" name="Text Box 40">
              <a:extLst>
                <a:ext uri="{FF2B5EF4-FFF2-40B4-BE49-F238E27FC236}">
                  <a16:creationId xmlns:a16="http://schemas.microsoft.com/office/drawing/2014/main" id="{2238708F-3AFC-409D-8E7A-1901D992A2F8}"/>
                </a:ext>
              </a:extLst>
            </p:cNvPr>
            <p:cNvSpPr txBox="1">
              <a:spLocks noChangeArrowheads="1"/>
            </p:cNvSpPr>
            <p:nvPr/>
          </p:nvSpPr>
          <p:spPr bwMode="auto">
            <a:xfrm>
              <a:off x="1595" y="708"/>
              <a:ext cx="334" cy="2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lgn="l" rtl="0" eaLnBrk="1" hangingPunct="1">
                <a:spcBef>
                  <a:spcPct val="0"/>
                </a:spcBef>
                <a:buClrTx/>
                <a:buSzTx/>
                <a:buFontTx/>
                <a:buNone/>
              </a:pPr>
              <a:r>
                <a:rPr lang="en-US" altLang="en-US" sz="1200" b="1">
                  <a:latin typeface="Times New Roman" panose="02020603050405020304" pitchFamily="18" charset="0"/>
                </a:rPr>
                <a:t>v</a:t>
              </a:r>
              <a:r>
                <a:rPr lang="en-US" altLang="en-US" sz="1200" b="1" baseline="30000">
                  <a:latin typeface="Times New Roman" panose="02020603050405020304" pitchFamily="18" charset="0"/>
                </a:rPr>
                <a:t>in</a:t>
              </a:r>
              <a:r>
                <a:rPr lang="en-US" altLang="en-US" sz="1200" b="1" baseline="-25000">
                  <a:latin typeface="Times New Roman" panose="02020603050405020304" pitchFamily="18" charset="0"/>
                </a:rPr>
                <a:t> </a:t>
              </a:r>
              <a:endParaRPr lang="en-US" altLang="en-US" sz="1800"/>
            </a:p>
          </p:txBody>
        </p:sp>
        <p:pic>
          <p:nvPicPr>
            <p:cNvPr id="41004" name="Picture 41">
              <a:extLst>
                <a:ext uri="{FF2B5EF4-FFF2-40B4-BE49-F238E27FC236}">
                  <a16:creationId xmlns:a16="http://schemas.microsoft.com/office/drawing/2014/main" id="{64A89600-0553-4A18-83A8-6997FE075F4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69936" t="21733" r="18275" b="68990"/>
            <a:stretch>
              <a:fillRect/>
            </a:stretch>
          </p:blipFill>
          <p:spPr bwMode="auto">
            <a:xfrm>
              <a:off x="3291" y="939"/>
              <a:ext cx="681" cy="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05" name="Picture 42">
              <a:extLst>
                <a:ext uri="{FF2B5EF4-FFF2-40B4-BE49-F238E27FC236}">
                  <a16:creationId xmlns:a16="http://schemas.microsoft.com/office/drawing/2014/main" id="{3C030467-D9E1-4A13-BAE4-38B1A66DD69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l="34506" t="61421" r="49699" b="19516"/>
            <a:stretch>
              <a:fillRect/>
            </a:stretch>
          </p:blipFill>
          <p:spPr bwMode="auto">
            <a:xfrm>
              <a:off x="1929" y="1131"/>
              <a:ext cx="908" cy="8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06" name="Text Box 43">
              <a:extLst>
                <a:ext uri="{FF2B5EF4-FFF2-40B4-BE49-F238E27FC236}">
                  <a16:creationId xmlns:a16="http://schemas.microsoft.com/office/drawing/2014/main" id="{B4A3B6E2-15B7-4504-8F35-41B3FC57EA94}"/>
                </a:ext>
              </a:extLst>
            </p:cNvPr>
            <p:cNvSpPr txBox="1">
              <a:spLocks noChangeArrowheads="1"/>
            </p:cNvSpPr>
            <p:nvPr/>
          </p:nvSpPr>
          <p:spPr bwMode="auto">
            <a:xfrm>
              <a:off x="2771" y="1362"/>
              <a:ext cx="293" cy="3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lgn="l" rtl="0" eaLnBrk="1" hangingPunct="1">
                <a:spcBef>
                  <a:spcPct val="0"/>
                </a:spcBef>
                <a:buClrTx/>
                <a:buSzTx/>
                <a:buFontTx/>
                <a:buNone/>
              </a:pPr>
              <a:endParaRPr lang="en-US" altLang="en-US" sz="1800"/>
            </a:p>
          </p:txBody>
        </p:sp>
        <p:sp>
          <p:nvSpPr>
            <p:cNvPr id="41007" name="Text Box 44">
              <a:extLst>
                <a:ext uri="{FF2B5EF4-FFF2-40B4-BE49-F238E27FC236}">
                  <a16:creationId xmlns:a16="http://schemas.microsoft.com/office/drawing/2014/main" id="{195E766B-E192-46D9-B21A-075EA5749A4A}"/>
                </a:ext>
              </a:extLst>
            </p:cNvPr>
            <p:cNvSpPr txBox="1">
              <a:spLocks noChangeArrowheads="1"/>
            </p:cNvSpPr>
            <p:nvPr/>
          </p:nvSpPr>
          <p:spPr bwMode="auto">
            <a:xfrm>
              <a:off x="2771" y="1624"/>
              <a:ext cx="293" cy="2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lgn="l" rtl="0" eaLnBrk="1" hangingPunct="1">
                <a:spcBef>
                  <a:spcPct val="0"/>
                </a:spcBef>
                <a:buClrTx/>
                <a:buSzTx/>
                <a:buFontTx/>
                <a:buNone/>
              </a:pPr>
              <a:endParaRPr lang="en-US" altLang="en-US" sz="1800"/>
            </a:p>
          </p:txBody>
        </p:sp>
        <p:sp>
          <p:nvSpPr>
            <p:cNvPr id="41008" name="Text Box 45">
              <a:extLst>
                <a:ext uri="{FF2B5EF4-FFF2-40B4-BE49-F238E27FC236}">
                  <a16:creationId xmlns:a16="http://schemas.microsoft.com/office/drawing/2014/main" id="{FD0C224A-123B-4A5E-AD79-40A4491CF4BB}"/>
                </a:ext>
              </a:extLst>
            </p:cNvPr>
            <p:cNvSpPr txBox="1">
              <a:spLocks noChangeArrowheads="1"/>
            </p:cNvSpPr>
            <p:nvPr/>
          </p:nvSpPr>
          <p:spPr bwMode="auto">
            <a:xfrm>
              <a:off x="1929" y="955"/>
              <a:ext cx="252" cy="2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lgn="l" rtl="0" eaLnBrk="1" hangingPunct="1">
                <a:spcBef>
                  <a:spcPct val="0"/>
                </a:spcBef>
                <a:buClrTx/>
                <a:buSzTx/>
                <a:buFontTx/>
                <a:buNone/>
              </a:pPr>
              <a:r>
                <a:rPr lang="en-US" altLang="en-US" sz="1200" b="1">
                  <a:latin typeface="Times New Roman" panose="02020603050405020304" pitchFamily="18" charset="0"/>
                </a:rPr>
                <a:t>Y</a:t>
              </a:r>
              <a:r>
                <a:rPr lang="en-US" altLang="en-US" sz="1200" b="1" baseline="-25000">
                  <a:latin typeface="Times New Roman" panose="02020603050405020304" pitchFamily="18" charset="0"/>
                </a:rPr>
                <a:t>t</a:t>
              </a:r>
              <a:endParaRPr lang="en-US" altLang="en-US" sz="1800"/>
            </a:p>
          </p:txBody>
        </p:sp>
        <p:sp>
          <p:nvSpPr>
            <p:cNvPr id="41009" name="Text Box 46">
              <a:extLst>
                <a:ext uri="{FF2B5EF4-FFF2-40B4-BE49-F238E27FC236}">
                  <a16:creationId xmlns:a16="http://schemas.microsoft.com/office/drawing/2014/main" id="{EF02C167-324D-4B5C-BBD5-EF8764CE68C9}"/>
                </a:ext>
              </a:extLst>
            </p:cNvPr>
            <p:cNvSpPr txBox="1">
              <a:spLocks noChangeArrowheads="1"/>
            </p:cNvSpPr>
            <p:nvPr/>
          </p:nvSpPr>
          <p:spPr bwMode="auto">
            <a:xfrm>
              <a:off x="2534" y="955"/>
              <a:ext cx="403" cy="2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lgn="ctr" rtl="0" eaLnBrk="1" hangingPunct="1">
                <a:spcBef>
                  <a:spcPct val="0"/>
                </a:spcBef>
                <a:buClrTx/>
                <a:buSzTx/>
                <a:buFontTx/>
                <a:buNone/>
              </a:pPr>
              <a:r>
                <a:rPr lang="en-US" altLang="en-US" sz="1200" b="1">
                  <a:latin typeface="Times New Roman" panose="02020603050405020304" pitchFamily="18" charset="0"/>
                </a:rPr>
                <a:t>Y</a:t>
              </a:r>
              <a:r>
                <a:rPr lang="en-US" altLang="en-US" sz="1200" b="1" baseline="-25000">
                  <a:latin typeface="Times New Roman" panose="02020603050405020304" pitchFamily="18" charset="0"/>
                </a:rPr>
                <a:t>t+1</a:t>
              </a:r>
              <a:endParaRPr lang="en-US" altLang="en-US" sz="1800"/>
            </a:p>
          </p:txBody>
        </p:sp>
        <p:sp>
          <p:nvSpPr>
            <p:cNvPr id="41010" name="Line 47">
              <a:extLst>
                <a:ext uri="{FF2B5EF4-FFF2-40B4-BE49-F238E27FC236}">
                  <a16:creationId xmlns:a16="http://schemas.microsoft.com/office/drawing/2014/main" id="{C3EDBC28-B5DA-42B2-BFAE-C5BC904FBEE4}"/>
                </a:ext>
              </a:extLst>
            </p:cNvPr>
            <p:cNvSpPr>
              <a:spLocks noChangeShapeType="1"/>
            </p:cNvSpPr>
            <p:nvPr/>
          </p:nvSpPr>
          <p:spPr bwMode="auto">
            <a:xfrm>
              <a:off x="2080" y="1542"/>
              <a:ext cx="757" cy="0"/>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41011" name="Line 48">
              <a:extLst>
                <a:ext uri="{FF2B5EF4-FFF2-40B4-BE49-F238E27FC236}">
                  <a16:creationId xmlns:a16="http://schemas.microsoft.com/office/drawing/2014/main" id="{B3462C91-2CA1-4858-8BE1-9ED71F563C79}"/>
                </a:ext>
              </a:extLst>
            </p:cNvPr>
            <p:cNvSpPr>
              <a:spLocks noChangeShapeType="1"/>
            </p:cNvSpPr>
            <p:nvPr/>
          </p:nvSpPr>
          <p:spPr bwMode="auto">
            <a:xfrm>
              <a:off x="2698" y="1821"/>
              <a:ext cx="139" cy="1"/>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41012" name="Line 49">
              <a:extLst>
                <a:ext uri="{FF2B5EF4-FFF2-40B4-BE49-F238E27FC236}">
                  <a16:creationId xmlns:a16="http://schemas.microsoft.com/office/drawing/2014/main" id="{3DC1C56A-FC14-42CE-A726-B2320D2860F3}"/>
                </a:ext>
              </a:extLst>
            </p:cNvPr>
            <p:cNvSpPr>
              <a:spLocks noChangeShapeType="1"/>
            </p:cNvSpPr>
            <p:nvPr/>
          </p:nvSpPr>
          <p:spPr bwMode="auto">
            <a:xfrm>
              <a:off x="3291" y="1350"/>
              <a:ext cx="0" cy="246"/>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41013" name="Line 50">
              <a:extLst>
                <a:ext uri="{FF2B5EF4-FFF2-40B4-BE49-F238E27FC236}">
                  <a16:creationId xmlns:a16="http://schemas.microsoft.com/office/drawing/2014/main" id="{B10D9BD0-258B-464B-BE74-A13856317918}"/>
                </a:ext>
              </a:extLst>
            </p:cNvPr>
            <p:cNvSpPr>
              <a:spLocks noChangeShapeType="1"/>
            </p:cNvSpPr>
            <p:nvPr/>
          </p:nvSpPr>
          <p:spPr bwMode="auto">
            <a:xfrm>
              <a:off x="3442" y="1268"/>
              <a:ext cx="0" cy="328"/>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41014" name="Line 51">
              <a:extLst>
                <a:ext uri="{FF2B5EF4-FFF2-40B4-BE49-F238E27FC236}">
                  <a16:creationId xmlns:a16="http://schemas.microsoft.com/office/drawing/2014/main" id="{3BDBC802-62D9-4F0F-9BDC-B5E210B1AD6F}"/>
                </a:ext>
              </a:extLst>
            </p:cNvPr>
            <p:cNvSpPr>
              <a:spLocks noChangeShapeType="1"/>
            </p:cNvSpPr>
            <p:nvPr/>
          </p:nvSpPr>
          <p:spPr bwMode="auto">
            <a:xfrm>
              <a:off x="3959" y="939"/>
              <a:ext cx="1" cy="657"/>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41015" name="AutoShape 52">
              <a:extLst>
                <a:ext uri="{FF2B5EF4-FFF2-40B4-BE49-F238E27FC236}">
                  <a16:creationId xmlns:a16="http://schemas.microsoft.com/office/drawing/2014/main" id="{0915C574-97AC-4131-B716-D02F33F567C7}"/>
                </a:ext>
              </a:extLst>
            </p:cNvPr>
            <p:cNvSpPr>
              <a:spLocks/>
            </p:cNvSpPr>
            <p:nvPr/>
          </p:nvSpPr>
          <p:spPr bwMode="auto">
            <a:xfrm rot="5400000">
              <a:off x="3321" y="1639"/>
              <a:ext cx="92" cy="151"/>
            </a:xfrm>
            <a:prstGeom prst="rightBrace">
              <a:avLst>
                <a:gd name="adj1" fmla="val 13678"/>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41016" name="AutoShape 53">
              <a:extLst>
                <a:ext uri="{FF2B5EF4-FFF2-40B4-BE49-F238E27FC236}">
                  <a16:creationId xmlns:a16="http://schemas.microsoft.com/office/drawing/2014/main" id="{44421378-2F63-4963-A865-89D921CB95C8}"/>
                </a:ext>
              </a:extLst>
            </p:cNvPr>
            <p:cNvSpPr>
              <a:spLocks/>
            </p:cNvSpPr>
            <p:nvPr/>
          </p:nvSpPr>
          <p:spPr bwMode="auto">
            <a:xfrm rot="5400000">
              <a:off x="3666" y="1455"/>
              <a:ext cx="82" cy="530"/>
            </a:xfrm>
            <a:prstGeom prst="rightBrace">
              <a:avLst>
                <a:gd name="adj1" fmla="val 53862"/>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41017" name="Text Box 54">
              <a:extLst>
                <a:ext uri="{FF2B5EF4-FFF2-40B4-BE49-F238E27FC236}">
                  <a16:creationId xmlns:a16="http://schemas.microsoft.com/office/drawing/2014/main" id="{8859D0AE-62FE-4D86-A651-778F54F89685}"/>
                </a:ext>
              </a:extLst>
            </p:cNvPr>
            <p:cNvSpPr txBox="1">
              <a:spLocks noChangeArrowheads="1"/>
            </p:cNvSpPr>
            <p:nvPr/>
          </p:nvSpPr>
          <p:spPr bwMode="auto">
            <a:xfrm>
              <a:off x="3260" y="1695"/>
              <a:ext cx="258" cy="2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rtl="0" eaLnBrk="1" hangingPunct="1">
                <a:spcBef>
                  <a:spcPct val="0"/>
                </a:spcBef>
                <a:buClrTx/>
                <a:buSzTx/>
                <a:buFontTx/>
                <a:buNone/>
              </a:pPr>
              <a:r>
                <a:rPr lang="en-US" altLang="en-US" sz="1200" b="1">
                  <a:latin typeface="Times New Roman" panose="02020603050405020304" pitchFamily="18" charset="0"/>
                </a:rPr>
                <a:t>w</a:t>
              </a:r>
              <a:r>
                <a:rPr lang="en-US" altLang="en-US" sz="1200" b="1" baseline="-25000">
                  <a:latin typeface="Times New Roman" panose="02020603050405020304" pitchFamily="18" charset="0"/>
                </a:rPr>
                <a:t>1</a:t>
              </a:r>
              <a:endParaRPr lang="en-US" altLang="en-US" sz="1800"/>
            </a:p>
          </p:txBody>
        </p:sp>
        <p:sp>
          <p:nvSpPr>
            <p:cNvPr id="41018" name="Text Box 55">
              <a:extLst>
                <a:ext uri="{FF2B5EF4-FFF2-40B4-BE49-F238E27FC236}">
                  <a16:creationId xmlns:a16="http://schemas.microsoft.com/office/drawing/2014/main" id="{9AB69C95-6357-4BE9-BFF2-9C9FBDC78BF7}"/>
                </a:ext>
              </a:extLst>
            </p:cNvPr>
            <p:cNvSpPr txBox="1">
              <a:spLocks noChangeArrowheads="1"/>
            </p:cNvSpPr>
            <p:nvPr/>
          </p:nvSpPr>
          <p:spPr bwMode="auto">
            <a:xfrm>
              <a:off x="3518" y="1695"/>
              <a:ext cx="378" cy="2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rtl="0" eaLnBrk="1" hangingPunct="1">
                <a:spcBef>
                  <a:spcPct val="0"/>
                </a:spcBef>
                <a:buClrTx/>
                <a:buSzTx/>
                <a:buFontTx/>
                <a:buNone/>
              </a:pPr>
              <a:r>
                <a:rPr lang="en-US" altLang="en-US" sz="1200" b="1">
                  <a:latin typeface="Times New Roman" panose="02020603050405020304" pitchFamily="18" charset="0"/>
                </a:rPr>
                <a:t>1-w</a:t>
              </a:r>
              <a:r>
                <a:rPr lang="en-US" altLang="en-US" sz="1200" b="1" baseline="-25000">
                  <a:latin typeface="Times New Roman" panose="02020603050405020304" pitchFamily="18" charset="0"/>
                </a:rPr>
                <a:t>1</a:t>
              </a:r>
              <a:endParaRPr lang="en-US" altLang="en-US" sz="1800"/>
            </a:p>
          </p:txBody>
        </p:sp>
        <p:sp>
          <p:nvSpPr>
            <p:cNvPr id="41019" name="Text Box 56">
              <a:extLst>
                <a:ext uri="{FF2B5EF4-FFF2-40B4-BE49-F238E27FC236}">
                  <a16:creationId xmlns:a16="http://schemas.microsoft.com/office/drawing/2014/main" id="{3301728C-26E1-4DDD-824F-D493CAEA0A65}"/>
                </a:ext>
              </a:extLst>
            </p:cNvPr>
            <p:cNvSpPr txBox="1">
              <a:spLocks noChangeArrowheads="1"/>
            </p:cNvSpPr>
            <p:nvPr/>
          </p:nvSpPr>
          <p:spPr bwMode="auto">
            <a:xfrm>
              <a:off x="2383" y="626"/>
              <a:ext cx="151" cy="165"/>
            </a:xfrm>
            <a:prstGeom prst="rect">
              <a:avLst/>
            </a:prstGeom>
            <a:solidFill>
              <a:srgbClr val="FFFFFF"/>
            </a:solidFill>
            <a:ln w="9525">
              <a:solidFill>
                <a:srgbClr val="000000"/>
              </a:solidFill>
              <a:miter lim="800000"/>
              <a:headEnd/>
              <a:tailEnd/>
            </a:ln>
          </p:spPr>
          <p:txBody>
            <a:bodyP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lgn="ctr" rtl="0" eaLnBrk="1" hangingPunct="1">
                <a:spcBef>
                  <a:spcPct val="0"/>
                </a:spcBef>
                <a:buClrTx/>
                <a:buSzTx/>
                <a:buFontTx/>
                <a:buNone/>
              </a:pPr>
              <a:r>
                <a:rPr lang="en-US" altLang="en-US" sz="800">
                  <a:latin typeface="Times New Roman" panose="02020603050405020304" pitchFamily="18" charset="0"/>
                </a:rPr>
                <a:t>A</a:t>
              </a:r>
              <a:endParaRPr lang="en-US" altLang="en-US" sz="1800"/>
            </a:p>
          </p:txBody>
        </p:sp>
        <p:sp>
          <p:nvSpPr>
            <p:cNvPr id="41020" name="Text Box 57">
              <a:extLst>
                <a:ext uri="{FF2B5EF4-FFF2-40B4-BE49-F238E27FC236}">
                  <a16:creationId xmlns:a16="http://schemas.microsoft.com/office/drawing/2014/main" id="{BDBC4B61-00A1-4929-8961-46F0F3A7479B}"/>
                </a:ext>
              </a:extLst>
            </p:cNvPr>
            <p:cNvSpPr txBox="1">
              <a:spLocks noChangeArrowheads="1"/>
            </p:cNvSpPr>
            <p:nvPr/>
          </p:nvSpPr>
          <p:spPr bwMode="auto">
            <a:xfrm>
              <a:off x="3593" y="626"/>
              <a:ext cx="152" cy="165"/>
            </a:xfrm>
            <a:prstGeom prst="rect">
              <a:avLst/>
            </a:prstGeom>
            <a:solidFill>
              <a:srgbClr val="FFFFFF"/>
            </a:solidFill>
            <a:ln w="9525">
              <a:solidFill>
                <a:srgbClr val="000000"/>
              </a:solidFill>
              <a:miter lim="800000"/>
              <a:headEnd/>
              <a:tailEnd/>
            </a:ln>
          </p:spPr>
          <p:txBody>
            <a:bodyP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lgn="ctr" rtl="0" eaLnBrk="1" hangingPunct="1">
                <a:spcBef>
                  <a:spcPct val="0"/>
                </a:spcBef>
                <a:buClrTx/>
                <a:buSzTx/>
                <a:buFontTx/>
                <a:buNone/>
              </a:pPr>
              <a:r>
                <a:rPr lang="en-US" altLang="en-US" sz="800">
                  <a:latin typeface="Times New Roman" panose="02020603050405020304" pitchFamily="18" charset="0"/>
                </a:rPr>
                <a:t>B</a:t>
              </a:r>
              <a:endParaRPr lang="en-US" altLang="en-US" sz="1800"/>
            </a:p>
          </p:txBody>
        </p:sp>
        <p:sp>
          <p:nvSpPr>
            <p:cNvPr id="41021" name="AutoShape 58">
              <a:extLst>
                <a:ext uri="{FF2B5EF4-FFF2-40B4-BE49-F238E27FC236}">
                  <a16:creationId xmlns:a16="http://schemas.microsoft.com/office/drawing/2014/main" id="{7F36B06A-1E56-4A57-9A3E-CE6279BBB7A5}"/>
                </a:ext>
              </a:extLst>
            </p:cNvPr>
            <p:cNvSpPr>
              <a:spLocks/>
            </p:cNvSpPr>
            <p:nvPr/>
          </p:nvSpPr>
          <p:spPr bwMode="auto">
            <a:xfrm>
              <a:off x="1626" y="1156"/>
              <a:ext cx="76" cy="246"/>
            </a:xfrm>
            <a:prstGeom prst="rightBrace">
              <a:avLst>
                <a:gd name="adj1" fmla="val 26974"/>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41022" name="Text Box 59">
              <a:extLst>
                <a:ext uri="{FF2B5EF4-FFF2-40B4-BE49-F238E27FC236}">
                  <a16:creationId xmlns:a16="http://schemas.microsoft.com/office/drawing/2014/main" id="{2AFAC45E-60BE-40DA-9F05-8709BE3784D2}"/>
                </a:ext>
              </a:extLst>
            </p:cNvPr>
            <p:cNvSpPr txBox="1">
              <a:spLocks noChangeArrowheads="1"/>
            </p:cNvSpPr>
            <p:nvPr/>
          </p:nvSpPr>
          <p:spPr bwMode="auto">
            <a:xfrm>
              <a:off x="1626" y="1120"/>
              <a:ext cx="334" cy="2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lgn="l" rtl="0" eaLnBrk="1" hangingPunct="1">
                <a:spcBef>
                  <a:spcPct val="0"/>
                </a:spcBef>
                <a:buClrTx/>
                <a:buSzTx/>
                <a:buFontTx/>
                <a:buNone/>
              </a:pPr>
              <a:r>
                <a:rPr lang="en-US" altLang="en-US" sz="1200" b="1">
                  <a:latin typeface="Times New Roman" panose="02020603050405020304" pitchFamily="18" charset="0"/>
                </a:rPr>
                <a:t> </a:t>
              </a:r>
              <a:endParaRPr lang="en-US" altLang="en-US" sz="1800"/>
            </a:p>
          </p:txBody>
        </p:sp>
      </p:grpSp>
      <p:sp>
        <p:nvSpPr>
          <p:cNvPr id="40964" name="Text Box 60">
            <a:extLst>
              <a:ext uri="{FF2B5EF4-FFF2-40B4-BE49-F238E27FC236}">
                <a16:creationId xmlns:a16="http://schemas.microsoft.com/office/drawing/2014/main" id="{E08B897D-C8ED-4447-915F-ABA667E4D762}"/>
              </a:ext>
            </a:extLst>
          </p:cNvPr>
          <p:cNvSpPr txBox="1">
            <a:spLocks noChangeArrowheads="1"/>
          </p:cNvSpPr>
          <p:nvPr/>
        </p:nvSpPr>
        <p:spPr bwMode="auto">
          <a:xfrm>
            <a:off x="3863976" y="911225"/>
            <a:ext cx="4176713" cy="4572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lgn="ctr" rtl="0" eaLnBrk="1" hangingPunct="1">
              <a:spcBef>
                <a:spcPct val="50000"/>
              </a:spcBef>
              <a:buClrTx/>
              <a:buSzTx/>
              <a:buFontTx/>
              <a:buNone/>
            </a:pPr>
            <a:r>
              <a:rPr lang="en-US" altLang="en-US" sz="2400"/>
              <a:t>X-Driven Update</a:t>
            </a:r>
          </a:p>
        </p:txBody>
      </p:sp>
      <p:pic>
        <p:nvPicPr>
          <p:cNvPr id="40965" name="Picture 61">
            <a:extLst>
              <a:ext uri="{FF2B5EF4-FFF2-40B4-BE49-F238E27FC236}">
                <a16:creationId xmlns:a16="http://schemas.microsoft.com/office/drawing/2014/main" id="{0DA0EA08-47BA-4335-9B3A-DB3912A415A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l="3125" t="27365" r="18994" b="27365"/>
          <a:stretch>
            <a:fillRect/>
          </a:stretch>
        </p:blipFill>
        <p:spPr bwMode="auto">
          <a:xfrm>
            <a:off x="4368800" y="3414714"/>
            <a:ext cx="5976938" cy="2606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66" name="Text Box 62">
            <a:extLst>
              <a:ext uri="{FF2B5EF4-FFF2-40B4-BE49-F238E27FC236}">
                <a16:creationId xmlns:a16="http://schemas.microsoft.com/office/drawing/2014/main" id="{C1446565-2FAB-4321-BC75-EABB888465B4}"/>
              </a:ext>
            </a:extLst>
          </p:cNvPr>
          <p:cNvSpPr txBox="1">
            <a:spLocks noChangeArrowheads="1"/>
          </p:cNvSpPr>
          <p:nvPr/>
        </p:nvSpPr>
        <p:spPr bwMode="auto">
          <a:xfrm>
            <a:off x="6311901" y="3259138"/>
            <a:ext cx="41767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lgn="ctr" rtl="0" eaLnBrk="1" hangingPunct="1">
              <a:spcBef>
                <a:spcPct val="50000"/>
              </a:spcBef>
              <a:buClrTx/>
              <a:buSzTx/>
              <a:buFontTx/>
              <a:buNone/>
            </a:pPr>
            <a:r>
              <a:rPr lang="en-US" altLang="en-US" sz="2400"/>
              <a:t>Y-Driven Update</a:t>
            </a:r>
          </a:p>
        </p:txBody>
      </p:sp>
      <p:sp>
        <p:nvSpPr>
          <p:cNvPr id="40967" name="Rectangle 63">
            <a:extLst>
              <a:ext uri="{FF2B5EF4-FFF2-40B4-BE49-F238E27FC236}">
                <a16:creationId xmlns:a16="http://schemas.microsoft.com/office/drawing/2014/main" id="{390E53BC-9F86-433A-A2F3-A60974D1ABB7}"/>
              </a:ext>
            </a:extLst>
          </p:cNvPr>
          <p:cNvSpPr>
            <a:spLocks noChangeArrowheads="1"/>
          </p:cNvSpPr>
          <p:nvPr/>
        </p:nvSpPr>
        <p:spPr bwMode="auto">
          <a:xfrm>
            <a:off x="4367213" y="3213100"/>
            <a:ext cx="5905500" cy="2952750"/>
          </a:xfrm>
          <a:prstGeom prst="rect">
            <a:avLst/>
          </a:prstGeom>
          <a:noFill/>
          <a:ln w="28575">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40968" name="Rectangle 64">
            <a:extLst>
              <a:ext uri="{FF2B5EF4-FFF2-40B4-BE49-F238E27FC236}">
                <a16:creationId xmlns:a16="http://schemas.microsoft.com/office/drawing/2014/main" id="{E7DF2FFC-E283-4BA7-BCD1-D796CB299FB0}"/>
              </a:ext>
            </a:extLst>
          </p:cNvPr>
          <p:cNvSpPr>
            <a:spLocks noChangeArrowheads="1"/>
          </p:cNvSpPr>
          <p:nvPr/>
        </p:nvSpPr>
        <p:spPr bwMode="auto">
          <a:xfrm>
            <a:off x="2063751" y="836613"/>
            <a:ext cx="6119813" cy="2305050"/>
          </a:xfrm>
          <a:prstGeom prst="rect">
            <a:avLst/>
          </a:prstGeom>
          <a:noFill/>
          <a:ln w="38100">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ClrTx/>
              <a:buSzTx/>
              <a:buFontTx/>
              <a:buNone/>
            </a:pPr>
            <a:endParaRPr lang="en-US" altLang="en-US" sz="1800">
              <a:solidFill>
                <a:schemeClr val="bg2"/>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EA99EEC8-AF83-48F7-90DB-48E9FD9BBFF0}"/>
              </a:ext>
            </a:extLst>
          </p:cNvPr>
          <p:cNvSpPr>
            <a:spLocks noGrp="1" noChangeArrowheads="1"/>
          </p:cNvSpPr>
          <p:nvPr>
            <p:ph type="title"/>
          </p:nvPr>
        </p:nvSpPr>
        <p:spPr>
          <a:xfrm>
            <a:off x="1992314" y="188913"/>
            <a:ext cx="8135937" cy="1371600"/>
          </a:xfrm>
        </p:spPr>
        <p:txBody>
          <a:bodyPr/>
          <a:lstStyle/>
          <a:p>
            <a:pPr eaLnBrk="1" hangingPunct="1"/>
            <a:r>
              <a:rPr lang="en-US" altLang="en-US" u="sng"/>
              <a:t>D</a:t>
            </a:r>
            <a:r>
              <a:rPr lang="en-US" altLang="en-US"/>
              <a:t>SHAS: Why Sliding Window ?</a:t>
            </a:r>
          </a:p>
        </p:txBody>
      </p:sp>
      <p:sp>
        <p:nvSpPr>
          <p:cNvPr id="43011" name="Rectangle 3">
            <a:extLst>
              <a:ext uri="{FF2B5EF4-FFF2-40B4-BE49-F238E27FC236}">
                <a16:creationId xmlns:a16="http://schemas.microsoft.com/office/drawing/2014/main" id="{6CD114C9-EACD-4DEA-8334-16B1DFA9DCCB}"/>
              </a:ext>
            </a:extLst>
          </p:cNvPr>
          <p:cNvSpPr>
            <a:spLocks noGrp="1" noChangeArrowheads="1"/>
          </p:cNvSpPr>
          <p:nvPr>
            <p:ph type="body" idx="1"/>
          </p:nvPr>
        </p:nvSpPr>
        <p:spPr>
          <a:xfrm>
            <a:off x="1981200" y="4295776"/>
            <a:ext cx="8229600" cy="1725613"/>
          </a:xfrm>
        </p:spPr>
        <p:txBody>
          <a:bodyPr>
            <a:normAutofit fontScale="92500" lnSpcReduction="20000"/>
          </a:bodyPr>
          <a:lstStyle/>
          <a:p>
            <a:pPr algn="l" rtl="0" eaLnBrk="1" hangingPunct="1"/>
            <a:r>
              <a:rPr lang="en-US" altLang="en-US" sz="1800"/>
              <a:t>Constraints on memory and speed </a:t>
            </a:r>
            <a:br>
              <a:rPr lang="en-US" altLang="en-US" sz="1800"/>
            </a:br>
            <a:r>
              <a:rPr lang="en-US" altLang="en-US" sz="1800"/>
              <a:t>(moderate cube </a:t>
            </a:r>
            <a:r>
              <a:rPr lang="en-US" altLang="en-US" sz="1800" i="1"/>
              <a:t>64</a:t>
            </a:r>
            <a:r>
              <a:rPr lang="en-US" altLang="en-US" sz="1800" i="1" baseline="30000"/>
              <a:t>3 </a:t>
            </a:r>
            <a:r>
              <a:rPr lang="en-US" altLang="en-US" sz="1800"/>
              <a:t>=&gt; </a:t>
            </a:r>
            <a:r>
              <a:rPr lang="en-US" altLang="en-US" sz="1800" i="1"/>
              <a:t>1.5</a:t>
            </a:r>
            <a:r>
              <a:rPr lang="en-US" altLang="en-US" sz="1800"/>
              <a:t> Gb of coefficients)</a:t>
            </a:r>
          </a:p>
          <a:p>
            <a:pPr algn="l" rtl="0" eaLnBrk="1" hangingPunct="1"/>
            <a:r>
              <a:rPr lang="en-US" altLang="en-US" sz="1800"/>
              <a:t>Shift-invariant</a:t>
            </a:r>
          </a:p>
          <a:p>
            <a:pPr algn="l" rtl="0" eaLnBrk="1" hangingPunct="1"/>
            <a:r>
              <a:rPr lang="en-US" altLang="en-US" sz="1800"/>
              <a:t>Dynamic Region of Interest</a:t>
            </a:r>
          </a:p>
          <a:p>
            <a:pPr algn="l" rtl="0" eaLnBrk="1" hangingPunct="1"/>
            <a:r>
              <a:rPr lang="en-US" altLang="en-US" sz="1800"/>
              <a:t>Fast</a:t>
            </a:r>
          </a:p>
        </p:txBody>
      </p:sp>
      <p:pic>
        <p:nvPicPr>
          <p:cNvPr id="43012" name="Picture 6">
            <a:extLst>
              <a:ext uri="{FF2B5EF4-FFF2-40B4-BE49-F238E27FC236}">
                <a16:creationId xmlns:a16="http://schemas.microsoft.com/office/drawing/2014/main" id="{5AAAEA7B-F252-4B61-B797-078088DF0A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59151" y="981075"/>
            <a:ext cx="5688013" cy="3240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a:extLst>
              <a:ext uri="{FF2B5EF4-FFF2-40B4-BE49-F238E27FC236}">
                <a16:creationId xmlns:a16="http://schemas.microsoft.com/office/drawing/2014/main" id="{5B8B8909-3805-44DB-AC55-A3A6C415E66E}"/>
              </a:ext>
            </a:extLst>
          </p:cNvPr>
          <p:cNvSpPr>
            <a:spLocks noGrp="1" noChangeArrowheads="1"/>
          </p:cNvSpPr>
          <p:nvPr>
            <p:ph type="title"/>
          </p:nvPr>
        </p:nvSpPr>
        <p:spPr>
          <a:xfrm>
            <a:off x="1981200" y="188913"/>
            <a:ext cx="8229600" cy="1371600"/>
          </a:xfrm>
          <a:noFill/>
        </p:spPr>
        <p:txBody>
          <a:bodyPr anchor="ctr"/>
          <a:lstStyle/>
          <a:p>
            <a:pPr eaLnBrk="1" hangingPunct="1"/>
            <a:r>
              <a:rPr lang="en-US" altLang="en-US" sz="3800"/>
              <a:t>Dynamic SHAS Algorithm (DSHAS)</a:t>
            </a:r>
          </a:p>
        </p:txBody>
      </p:sp>
      <p:grpSp>
        <p:nvGrpSpPr>
          <p:cNvPr id="44035" name="Group 3">
            <a:extLst>
              <a:ext uri="{FF2B5EF4-FFF2-40B4-BE49-F238E27FC236}">
                <a16:creationId xmlns:a16="http://schemas.microsoft.com/office/drawing/2014/main" id="{2018A54E-673E-49AE-890D-5E61105C0AF8}"/>
              </a:ext>
            </a:extLst>
          </p:cNvPr>
          <p:cNvGrpSpPr>
            <a:grpSpLocks/>
          </p:cNvGrpSpPr>
          <p:nvPr/>
        </p:nvGrpSpPr>
        <p:grpSpPr bwMode="auto">
          <a:xfrm>
            <a:off x="2351088" y="1846263"/>
            <a:ext cx="2736850" cy="2087562"/>
            <a:chOff x="1800" y="720"/>
            <a:chExt cx="3960" cy="3060"/>
          </a:xfrm>
        </p:grpSpPr>
        <p:pic>
          <p:nvPicPr>
            <p:cNvPr id="44046" name="Picture 4">
              <a:extLst>
                <a:ext uri="{FF2B5EF4-FFF2-40B4-BE49-F238E27FC236}">
                  <a16:creationId xmlns:a16="http://schemas.microsoft.com/office/drawing/2014/main" id="{D355750D-89DB-4921-AE10-279B5171646F}"/>
                </a:ext>
              </a:extLst>
            </p:cNvPr>
            <p:cNvPicPr>
              <a:picLocks noChangeAspect="1" noChangeArrowheads="1"/>
            </p:cNvPicPr>
            <p:nvPr/>
          </p:nvPicPr>
          <p:blipFill>
            <a:blip r:embed="rId3">
              <a:lum contrast="6000"/>
              <a:extLst>
                <a:ext uri="{28A0092B-C50C-407E-A947-70E740481C1C}">
                  <a14:useLocalDpi xmlns:a14="http://schemas.microsoft.com/office/drawing/2010/main" val="0"/>
                </a:ext>
              </a:extLst>
            </a:blip>
            <a:srcRect l="26062" t="11626" r="34875" b="49281"/>
            <a:stretch>
              <a:fillRect/>
            </a:stretch>
          </p:blipFill>
          <p:spPr bwMode="auto">
            <a:xfrm>
              <a:off x="1800" y="720"/>
              <a:ext cx="1980" cy="1440"/>
            </a:xfrm>
            <a:prstGeom prst="rect">
              <a:avLst/>
            </a:prstGeom>
            <a:noFill/>
            <a:ln w="317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44047" name="Picture 5">
              <a:extLst>
                <a:ext uri="{FF2B5EF4-FFF2-40B4-BE49-F238E27FC236}">
                  <a16:creationId xmlns:a16="http://schemas.microsoft.com/office/drawing/2014/main" id="{367C1C26-F0BB-4B04-B76C-41E3FAD32E46}"/>
                </a:ext>
              </a:extLst>
            </p:cNvPr>
            <p:cNvPicPr>
              <a:picLocks noChangeAspect="1" noChangeArrowheads="1"/>
            </p:cNvPicPr>
            <p:nvPr/>
          </p:nvPicPr>
          <p:blipFill>
            <a:blip r:embed="rId4">
              <a:lum contrast="6000"/>
              <a:extLst>
                <a:ext uri="{28A0092B-C50C-407E-A947-70E740481C1C}">
                  <a14:useLocalDpi xmlns:a14="http://schemas.microsoft.com/office/drawing/2010/main" val="0"/>
                </a:ext>
              </a:extLst>
            </a:blip>
            <a:srcRect l="26062" t="11375" r="34875" b="49480"/>
            <a:stretch>
              <a:fillRect/>
            </a:stretch>
          </p:blipFill>
          <p:spPr bwMode="auto">
            <a:xfrm>
              <a:off x="3780" y="720"/>
              <a:ext cx="1980" cy="1440"/>
            </a:xfrm>
            <a:prstGeom prst="rect">
              <a:avLst/>
            </a:prstGeom>
            <a:noFill/>
            <a:ln w="317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44048" name="Picture 6">
              <a:extLst>
                <a:ext uri="{FF2B5EF4-FFF2-40B4-BE49-F238E27FC236}">
                  <a16:creationId xmlns:a16="http://schemas.microsoft.com/office/drawing/2014/main" id="{2592BE37-7BC3-4FB7-B5C0-53E9784952FD}"/>
                </a:ext>
              </a:extLst>
            </p:cNvPr>
            <p:cNvPicPr>
              <a:picLocks noChangeAspect="1" noChangeArrowheads="1"/>
            </p:cNvPicPr>
            <p:nvPr/>
          </p:nvPicPr>
          <p:blipFill>
            <a:blip r:embed="rId5">
              <a:lum contrast="6000"/>
              <a:extLst>
                <a:ext uri="{28A0092B-C50C-407E-A947-70E740481C1C}">
                  <a14:useLocalDpi xmlns:a14="http://schemas.microsoft.com/office/drawing/2010/main" val="0"/>
                </a:ext>
              </a:extLst>
            </a:blip>
            <a:srcRect l="28218" t="21500" r="32719" b="39250"/>
            <a:stretch>
              <a:fillRect/>
            </a:stretch>
          </p:blipFill>
          <p:spPr bwMode="auto">
            <a:xfrm>
              <a:off x="3780" y="2156"/>
              <a:ext cx="1980" cy="1624"/>
            </a:xfrm>
            <a:prstGeom prst="rect">
              <a:avLst/>
            </a:prstGeom>
            <a:noFill/>
            <a:ln w="317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44049" name="Picture 7">
              <a:extLst>
                <a:ext uri="{FF2B5EF4-FFF2-40B4-BE49-F238E27FC236}">
                  <a16:creationId xmlns:a16="http://schemas.microsoft.com/office/drawing/2014/main" id="{61C4E179-B4AF-46E5-873F-1B82C4750910}"/>
                </a:ext>
              </a:extLst>
            </p:cNvPr>
            <p:cNvPicPr>
              <a:picLocks noChangeAspect="1" noChangeArrowheads="1"/>
            </p:cNvPicPr>
            <p:nvPr/>
          </p:nvPicPr>
          <p:blipFill>
            <a:blip r:embed="rId6">
              <a:lum contrast="6000"/>
              <a:extLst>
                <a:ext uri="{28A0092B-C50C-407E-A947-70E740481C1C}">
                  <a14:useLocalDpi xmlns:a14="http://schemas.microsoft.com/office/drawing/2010/main" val="0"/>
                </a:ext>
              </a:extLst>
            </a:blip>
            <a:srcRect l="28218" t="21500" r="32719" b="39751"/>
            <a:stretch>
              <a:fillRect/>
            </a:stretch>
          </p:blipFill>
          <p:spPr bwMode="auto">
            <a:xfrm>
              <a:off x="1800" y="2156"/>
              <a:ext cx="1980" cy="1609"/>
            </a:xfrm>
            <a:prstGeom prst="rect">
              <a:avLst/>
            </a:prstGeom>
            <a:noFill/>
            <a:ln w="3175">
              <a:solidFill>
                <a:srgbClr val="000000"/>
              </a:solidFill>
              <a:miter lim="800000"/>
              <a:headEnd/>
              <a:tailEnd/>
            </a:ln>
            <a:extLst>
              <a:ext uri="{909E8E84-426E-40DD-AFC4-6F175D3DCCD1}">
                <a14:hiddenFill xmlns:a14="http://schemas.microsoft.com/office/drawing/2010/main">
                  <a:solidFill>
                    <a:srgbClr val="FFFFFF"/>
                  </a:solidFill>
                </a14:hiddenFill>
              </a:ext>
            </a:extLst>
          </p:spPr>
        </p:pic>
      </p:grpSp>
      <p:sp>
        <p:nvSpPr>
          <p:cNvPr id="44036" name="Text Box 8">
            <a:extLst>
              <a:ext uri="{FF2B5EF4-FFF2-40B4-BE49-F238E27FC236}">
                <a16:creationId xmlns:a16="http://schemas.microsoft.com/office/drawing/2014/main" id="{4BB74C6F-CDF0-4C98-828A-470D1061C66A}"/>
              </a:ext>
            </a:extLst>
          </p:cNvPr>
          <p:cNvSpPr txBox="1">
            <a:spLocks noChangeArrowheads="1"/>
          </p:cNvSpPr>
          <p:nvPr/>
        </p:nvSpPr>
        <p:spPr bwMode="auto">
          <a:xfrm>
            <a:off x="2279651" y="4397375"/>
            <a:ext cx="6767513"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lgn="l" rtl="0" eaLnBrk="1" hangingPunct="1">
              <a:spcBef>
                <a:spcPct val="50000"/>
              </a:spcBef>
              <a:buClrTx/>
              <a:buSzTx/>
              <a:buFontTx/>
              <a:buChar char="•"/>
            </a:pPr>
            <a:r>
              <a:rPr lang="en-US" altLang="en-US" sz="2400"/>
              <a:t> Natural Extension of SHAS algorithm </a:t>
            </a:r>
          </a:p>
          <a:p>
            <a:pPr algn="l" rtl="0" eaLnBrk="1" hangingPunct="1">
              <a:spcBef>
                <a:spcPct val="50000"/>
              </a:spcBef>
              <a:buClrTx/>
              <a:buSzTx/>
              <a:buFontTx/>
              <a:buChar char="•"/>
            </a:pPr>
            <a:r>
              <a:rPr lang="en-US" altLang="en-US" sz="2400"/>
              <a:t> Optimal run-time     </a:t>
            </a:r>
            <a:r>
              <a:rPr lang="en-US" altLang="en-US" sz="2000"/>
              <a:t>(O(1) per coefficient)</a:t>
            </a:r>
          </a:p>
          <a:p>
            <a:pPr algn="l" rtl="0" eaLnBrk="1" hangingPunct="1">
              <a:spcBef>
                <a:spcPct val="50000"/>
              </a:spcBef>
              <a:buClrTx/>
              <a:buSzTx/>
              <a:buFontTx/>
              <a:buChar char="•"/>
            </a:pPr>
            <a:r>
              <a:rPr lang="en-US" altLang="en-US" sz="2400"/>
              <a:t> Exact</a:t>
            </a:r>
          </a:p>
        </p:txBody>
      </p:sp>
      <p:sp>
        <p:nvSpPr>
          <p:cNvPr id="44037" name="Rectangle 9">
            <a:hlinkClick r:id="rId7" action="ppaction://hlinkfile"/>
            <a:extLst>
              <a:ext uri="{FF2B5EF4-FFF2-40B4-BE49-F238E27FC236}">
                <a16:creationId xmlns:a16="http://schemas.microsoft.com/office/drawing/2014/main" id="{5AFD70D9-3AC9-417D-B8BE-B1EE4C285894}"/>
              </a:ext>
            </a:extLst>
          </p:cNvPr>
          <p:cNvSpPr>
            <a:spLocks noChangeArrowheads="1"/>
          </p:cNvSpPr>
          <p:nvPr/>
        </p:nvSpPr>
        <p:spPr bwMode="auto">
          <a:xfrm>
            <a:off x="2351088" y="1844675"/>
            <a:ext cx="2736850" cy="2089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grpSp>
        <p:nvGrpSpPr>
          <p:cNvPr id="44038" name="Group 10">
            <a:extLst>
              <a:ext uri="{FF2B5EF4-FFF2-40B4-BE49-F238E27FC236}">
                <a16:creationId xmlns:a16="http://schemas.microsoft.com/office/drawing/2014/main" id="{5E735FD1-04C0-4AED-86C0-FFEA6FEA4D22}"/>
              </a:ext>
            </a:extLst>
          </p:cNvPr>
          <p:cNvGrpSpPr>
            <a:grpSpLocks/>
          </p:cNvGrpSpPr>
          <p:nvPr/>
        </p:nvGrpSpPr>
        <p:grpSpPr bwMode="auto">
          <a:xfrm>
            <a:off x="5591176" y="1844675"/>
            <a:ext cx="2881313" cy="2089150"/>
            <a:chOff x="2562" y="1117"/>
            <a:chExt cx="1815" cy="1270"/>
          </a:xfrm>
        </p:grpSpPr>
        <p:grpSp>
          <p:nvGrpSpPr>
            <p:cNvPr id="44042" name="Group 11">
              <a:extLst>
                <a:ext uri="{FF2B5EF4-FFF2-40B4-BE49-F238E27FC236}">
                  <a16:creationId xmlns:a16="http://schemas.microsoft.com/office/drawing/2014/main" id="{1E50331B-B37C-4878-B821-0EC6D5AFB356}"/>
                </a:ext>
              </a:extLst>
            </p:cNvPr>
            <p:cNvGrpSpPr>
              <a:grpSpLocks/>
            </p:cNvGrpSpPr>
            <p:nvPr/>
          </p:nvGrpSpPr>
          <p:grpSpPr bwMode="auto">
            <a:xfrm>
              <a:off x="2608" y="1253"/>
              <a:ext cx="1724" cy="1088"/>
              <a:chOff x="2608" y="1253"/>
              <a:chExt cx="1724" cy="1088"/>
            </a:xfrm>
          </p:grpSpPr>
          <p:pic>
            <p:nvPicPr>
              <p:cNvPr id="44044" name="Picture 12">
                <a:extLst>
                  <a:ext uri="{FF2B5EF4-FFF2-40B4-BE49-F238E27FC236}">
                    <a16:creationId xmlns:a16="http://schemas.microsoft.com/office/drawing/2014/main" id="{44AB73CA-36F8-468D-9EC5-075DB6252AB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l="40474" t="7654" r="1923" b="7483"/>
              <a:stretch>
                <a:fillRect/>
              </a:stretch>
            </p:blipFill>
            <p:spPr bwMode="auto">
              <a:xfrm>
                <a:off x="2608" y="1842"/>
                <a:ext cx="1678" cy="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045" name="Picture 13">
                <a:extLst>
                  <a:ext uri="{FF2B5EF4-FFF2-40B4-BE49-F238E27FC236}">
                    <a16:creationId xmlns:a16="http://schemas.microsoft.com/office/drawing/2014/main" id="{6B8C745D-7715-4CD9-BEC3-835437D0590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l="1544" t="7823" r="40817" b="7314"/>
              <a:stretch>
                <a:fillRect/>
              </a:stretch>
            </p:blipFill>
            <p:spPr bwMode="auto">
              <a:xfrm>
                <a:off x="2653" y="1253"/>
                <a:ext cx="1679" cy="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4043" name="Rectangle 14">
              <a:extLst>
                <a:ext uri="{FF2B5EF4-FFF2-40B4-BE49-F238E27FC236}">
                  <a16:creationId xmlns:a16="http://schemas.microsoft.com/office/drawing/2014/main" id="{4EB91330-4133-48CF-8570-52CA6A155F0D}"/>
                </a:ext>
              </a:extLst>
            </p:cNvPr>
            <p:cNvSpPr>
              <a:spLocks noChangeArrowheads="1"/>
            </p:cNvSpPr>
            <p:nvPr/>
          </p:nvSpPr>
          <p:spPr bwMode="auto">
            <a:xfrm>
              <a:off x="2562" y="1117"/>
              <a:ext cx="1815" cy="127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grpSp>
      <p:sp>
        <p:nvSpPr>
          <p:cNvPr id="44039" name="Rectangle 15">
            <a:hlinkClick r:id="rId9" action="ppaction://hlinkfile"/>
            <a:extLst>
              <a:ext uri="{FF2B5EF4-FFF2-40B4-BE49-F238E27FC236}">
                <a16:creationId xmlns:a16="http://schemas.microsoft.com/office/drawing/2014/main" id="{E3EECDF7-A088-459F-839E-B5DE130BA555}"/>
              </a:ext>
            </a:extLst>
          </p:cNvPr>
          <p:cNvSpPr>
            <a:spLocks noChangeArrowheads="1"/>
          </p:cNvSpPr>
          <p:nvPr/>
        </p:nvSpPr>
        <p:spPr bwMode="auto">
          <a:xfrm>
            <a:off x="5375275" y="1341438"/>
            <a:ext cx="3816350" cy="295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44040" name="Text Box 16">
            <a:extLst>
              <a:ext uri="{FF2B5EF4-FFF2-40B4-BE49-F238E27FC236}">
                <a16:creationId xmlns:a16="http://schemas.microsoft.com/office/drawing/2014/main" id="{20EB2FA6-F73C-4565-B68B-B74F622AA18A}"/>
              </a:ext>
            </a:extLst>
          </p:cNvPr>
          <p:cNvSpPr txBox="1">
            <a:spLocks noChangeArrowheads="1"/>
          </p:cNvSpPr>
          <p:nvPr/>
        </p:nvSpPr>
        <p:spPr bwMode="auto">
          <a:xfrm>
            <a:off x="2351088" y="1341438"/>
            <a:ext cx="27368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buClrTx/>
              <a:buSzTx/>
              <a:buFontTx/>
              <a:buNone/>
            </a:pPr>
            <a:r>
              <a:rPr lang="en-US" altLang="en-US" sz="1800" b="1"/>
              <a:t>2D Application</a:t>
            </a:r>
          </a:p>
        </p:txBody>
      </p:sp>
      <p:sp>
        <p:nvSpPr>
          <p:cNvPr id="44041" name="Text Box 17">
            <a:extLst>
              <a:ext uri="{FF2B5EF4-FFF2-40B4-BE49-F238E27FC236}">
                <a16:creationId xmlns:a16="http://schemas.microsoft.com/office/drawing/2014/main" id="{439214B0-DBE0-4014-B09D-764713743F03}"/>
              </a:ext>
            </a:extLst>
          </p:cNvPr>
          <p:cNvSpPr txBox="1">
            <a:spLocks noChangeArrowheads="1"/>
          </p:cNvSpPr>
          <p:nvPr/>
        </p:nvSpPr>
        <p:spPr bwMode="auto">
          <a:xfrm>
            <a:off x="5664200" y="1268413"/>
            <a:ext cx="27368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buClrTx/>
              <a:buSzTx/>
              <a:buFontTx/>
              <a:buNone/>
            </a:pPr>
            <a:r>
              <a:rPr lang="en-US" altLang="en-US" sz="1800" b="1"/>
              <a:t>3D Application (Related to MFD)  </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2">
            <a:extLst>
              <a:ext uri="{FF2B5EF4-FFF2-40B4-BE49-F238E27FC236}">
                <a16:creationId xmlns:a16="http://schemas.microsoft.com/office/drawing/2014/main" id="{FF3F0D82-0AA6-45C3-8367-955CBFA02ED6}"/>
              </a:ext>
            </a:extLst>
          </p:cNvPr>
          <p:cNvGraphicFramePr>
            <a:graphicFrameLocks noGrp="1"/>
          </p:cNvGraphicFramePr>
          <p:nvPr>
            <p:ph idx="1"/>
            <p:extLst>
              <p:ext uri="{D42A27DB-BD31-4B8C-83A1-F6EECF244321}">
                <p14:modId xmlns:p14="http://schemas.microsoft.com/office/powerpoint/2010/main" val="690876317"/>
              </p:ext>
            </p:extLst>
          </p:nvPr>
        </p:nvGraphicFramePr>
        <p:xfrm>
          <a:off x="581025" y="1031967"/>
          <a:ext cx="11029950" cy="494338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37846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2400" b="1" dirty="0">
                <a:solidFill>
                  <a:schemeClr val="tx1"/>
                </a:solidFill>
              </a:rPr>
              <a:t>Motivation</a:t>
            </a:r>
            <a:endParaRPr lang="en-US" sz="2400" dirty="0">
              <a:solidFill>
                <a:schemeClr val="tx1"/>
              </a:solidFill>
            </a:endParaRPr>
          </a:p>
        </p:txBody>
      </p:sp>
      <p:sp>
        <p:nvSpPr>
          <p:cNvPr id="7" name="Rectangle 6">
            <a:extLst>
              <a:ext uri="{FF2B5EF4-FFF2-40B4-BE49-F238E27FC236}">
                <a16:creationId xmlns:a16="http://schemas.microsoft.com/office/drawing/2014/main" id="{AD9A2C41-9C57-459E-B8FC-D993D731BE6B}"/>
              </a:ext>
            </a:extLst>
          </p:cNvPr>
          <p:cNvSpPr>
            <a:spLocks noGrp="1" noChangeArrowheads="1"/>
          </p:cNvSpPr>
          <p:nvPr/>
        </p:nvSpPr>
        <p:spPr bwMode="auto">
          <a:xfrm>
            <a:off x="418011" y="1485899"/>
            <a:ext cx="11351623" cy="2538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bg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accent2"/>
              </a:buClr>
              <a:buSzPct val="80000"/>
              <a:buFont typeface="Wingdings" panose="05000000000000000000" pitchFamily="2" charset="2"/>
              <a:buChar char="¨"/>
              <a:defRPr sz="2800" kern="1200">
                <a:solidFill>
                  <a:schemeClr val="tx1"/>
                </a:solidFill>
                <a:latin typeface="+mn-lt"/>
                <a:ea typeface="+mn-ea"/>
                <a:cs typeface="+mn-cs"/>
              </a:defRPr>
            </a:lvl2pPr>
            <a:lvl3pPr marL="1143000" indent="-228600" algn="l" rtl="0" fontAlgn="base">
              <a:spcBef>
                <a:spcPct val="20000"/>
              </a:spcBef>
              <a:spcAft>
                <a:spcPct val="0"/>
              </a:spcAft>
              <a:buClr>
                <a:schemeClr val="bg2"/>
              </a:buClr>
              <a:buSzPct val="65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bg2"/>
              </a:buClr>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ltLang="en-US" sz="2800" i="1" dirty="0"/>
          </a:p>
          <a:p>
            <a:endParaRPr lang="en-US" altLang="en-US" sz="2800" i="1" dirty="0"/>
          </a:p>
          <a:p>
            <a:endParaRPr lang="en-US" altLang="en-US" sz="2800" i="1" dirty="0"/>
          </a:p>
          <a:p>
            <a:endParaRPr lang="en-US" altLang="en-US" sz="2800" i="1" dirty="0"/>
          </a:p>
          <a:p>
            <a:endParaRPr lang="en-US" altLang="en-US" sz="2800" i="1" dirty="0"/>
          </a:p>
          <a:p>
            <a:r>
              <a:rPr lang="en-US" altLang="en-US" sz="2800" i="1" dirty="0"/>
              <a:t>n</a:t>
            </a:r>
            <a:r>
              <a:rPr lang="en-US" altLang="en-US" sz="2800" i="1" baseline="30000" dirty="0"/>
              <a:t>3</a:t>
            </a:r>
            <a:r>
              <a:rPr lang="en-US" altLang="en-US" sz="2800" dirty="0"/>
              <a:t> – voxels (cube), </a:t>
            </a:r>
            <a:r>
              <a:rPr lang="en-US" altLang="en-US" sz="2800" i="1" dirty="0"/>
              <a:t>f(</a:t>
            </a:r>
            <a:r>
              <a:rPr lang="en-US" altLang="en-US" sz="2800" i="1" dirty="0" err="1"/>
              <a:t>x,y,z</a:t>
            </a:r>
            <a:r>
              <a:rPr lang="en-US" altLang="en-US" sz="2800" i="1" dirty="0"/>
              <a:t>)</a:t>
            </a:r>
            <a:br>
              <a:rPr lang="en-US" altLang="en-US" sz="2800" i="1" dirty="0"/>
            </a:br>
            <a:endParaRPr lang="en-US" altLang="en-US" sz="2800" i="1" dirty="0"/>
          </a:p>
          <a:p>
            <a:r>
              <a:rPr lang="en-US" altLang="en-US" sz="2800" i="1" dirty="0"/>
              <a:t> 		               </a:t>
            </a:r>
            <a:r>
              <a:rPr lang="en-US" altLang="en-US" sz="2800" dirty="0"/>
              <a:t>-point field</a:t>
            </a:r>
            <a:br>
              <a:rPr lang="en-US" altLang="en-US" sz="2800" dirty="0"/>
            </a:br>
            <a:endParaRPr lang="en-US" altLang="en-US" sz="2800" dirty="0"/>
          </a:p>
          <a:p>
            <a:r>
              <a:rPr lang="en-US" altLang="en-US" sz="2800" dirty="0"/>
              <a:t>Contains filaments and noise </a:t>
            </a:r>
          </a:p>
          <a:p>
            <a:endParaRPr lang="en-US" altLang="en-US" sz="2800" dirty="0"/>
          </a:p>
        </p:txBody>
      </p:sp>
      <p:sp>
        <p:nvSpPr>
          <p:cNvPr id="4" name="Content Placeholder 2">
            <a:extLst>
              <a:ext uri="{FF2B5EF4-FFF2-40B4-BE49-F238E27FC236}">
                <a16:creationId xmlns:a16="http://schemas.microsoft.com/office/drawing/2014/main" id="{2339C05E-BDBB-4988-9F30-E420C6CBB0B0}"/>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3200" b="1" dirty="0">
                <a:solidFill>
                  <a:schemeClr val="tx1"/>
                </a:solidFill>
              </a:rPr>
              <a:t>Data of Interest</a:t>
            </a:r>
            <a:endParaRPr lang="en-US" sz="3200" dirty="0">
              <a:solidFill>
                <a:schemeClr val="tx1"/>
              </a:solidFill>
            </a:endParaRPr>
          </a:p>
        </p:txBody>
      </p:sp>
      <p:pic>
        <p:nvPicPr>
          <p:cNvPr id="2" name="Picture 1">
            <a:extLst>
              <a:ext uri="{FF2B5EF4-FFF2-40B4-BE49-F238E27FC236}">
                <a16:creationId xmlns:a16="http://schemas.microsoft.com/office/drawing/2014/main" id="{D5F3E880-B8E3-46F8-A320-10F1CD28ABD0}"/>
              </a:ext>
            </a:extLst>
          </p:cNvPr>
          <p:cNvPicPr>
            <a:picLocks noChangeAspect="1"/>
          </p:cNvPicPr>
          <p:nvPr/>
        </p:nvPicPr>
        <p:blipFill>
          <a:blip r:embed="rId3"/>
          <a:stretch>
            <a:fillRect/>
          </a:stretch>
        </p:blipFill>
        <p:spPr>
          <a:xfrm>
            <a:off x="914208" y="4772461"/>
            <a:ext cx="2710425" cy="848467"/>
          </a:xfrm>
          <a:prstGeom prst="rect">
            <a:avLst/>
          </a:prstGeom>
        </p:spPr>
      </p:pic>
      <p:pic>
        <p:nvPicPr>
          <p:cNvPr id="10" name="Picture 16">
            <a:extLst>
              <a:ext uri="{FF2B5EF4-FFF2-40B4-BE49-F238E27FC236}">
                <a16:creationId xmlns:a16="http://schemas.microsoft.com/office/drawing/2014/main" id="{9C91602C-D90C-4D57-8FDF-FB4C0F23FF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2648" y="1414854"/>
            <a:ext cx="2632188" cy="23477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7">
            <a:extLst>
              <a:ext uri="{FF2B5EF4-FFF2-40B4-BE49-F238E27FC236}">
                <a16:creationId xmlns:a16="http://schemas.microsoft.com/office/drawing/2014/main" id="{1AB06851-082E-4201-9442-67D42C64CD9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94935" y="1212813"/>
            <a:ext cx="3014176" cy="2902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93235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2400" b="1" dirty="0">
                <a:solidFill>
                  <a:schemeClr val="tx1"/>
                </a:solidFill>
              </a:rPr>
              <a:t>Motivation</a:t>
            </a:r>
            <a:endParaRPr lang="en-US" sz="2400" dirty="0">
              <a:solidFill>
                <a:schemeClr val="tx1"/>
              </a:solidFill>
            </a:endParaRPr>
          </a:p>
        </p:txBody>
      </p:sp>
      <p:sp>
        <p:nvSpPr>
          <p:cNvPr id="7" name="Rectangle 6">
            <a:extLst>
              <a:ext uri="{FF2B5EF4-FFF2-40B4-BE49-F238E27FC236}">
                <a16:creationId xmlns:a16="http://schemas.microsoft.com/office/drawing/2014/main" id="{AD9A2C41-9C57-459E-B8FC-D993D731BE6B}"/>
              </a:ext>
            </a:extLst>
          </p:cNvPr>
          <p:cNvSpPr>
            <a:spLocks noGrp="1" noChangeArrowheads="1"/>
          </p:cNvSpPr>
          <p:nvPr/>
        </p:nvSpPr>
        <p:spPr bwMode="auto">
          <a:xfrm>
            <a:off x="420187" y="1699026"/>
            <a:ext cx="11351623" cy="47712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bg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accent2"/>
              </a:buClr>
              <a:buSzPct val="80000"/>
              <a:buFont typeface="Wingdings" panose="05000000000000000000" pitchFamily="2" charset="2"/>
              <a:buChar char="¨"/>
              <a:defRPr sz="2800" kern="1200">
                <a:solidFill>
                  <a:schemeClr val="tx1"/>
                </a:solidFill>
                <a:latin typeface="+mn-lt"/>
                <a:ea typeface="+mn-ea"/>
                <a:cs typeface="+mn-cs"/>
              </a:defRPr>
            </a:lvl2pPr>
            <a:lvl3pPr marL="1143000" indent="-228600" algn="l" rtl="0" fontAlgn="base">
              <a:spcBef>
                <a:spcPct val="20000"/>
              </a:spcBef>
              <a:spcAft>
                <a:spcPct val="0"/>
              </a:spcAft>
              <a:buClr>
                <a:schemeClr val="bg2"/>
              </a:buClr>
              <a:buSzPct val="65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bg2"/>
              </a:buClr>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r>
              <a:rPr lang="en-US" altLang="en-US" sz="2800" dirty="0"/>
              <a:t>Medical and Biological Imaging</a:t>
            </a:r>
            <a:br>
              <a:rPr lang="en-US" altLang="en-US" sz="2800" dirty="0"/>
            </a:br>
            <a:endParaRPr lang="he-IL" altLang="en-US" sz="2800" dirty="0"/>
          </a:p>
          <a:p>
            <a:endParaRPr lang="en-US" altLang="en-US" sz="2800" dirty="0"/>
          </a:p>
          <a:p>
            <a:endParaRPr lang="en-US" altLang="en-US" sz="2800" dirty="0"/>
          </a:p>
          <a:p>
            <a:pPr>
              <a:buFont typeface="Wingdings" panose="05000000000000000000" pitchFamily="2" charset="2"/>
              <a:buChar char="Ø"/>
            </a:pPr>
            <a:r>
              <a:rPr lang="af-ZA" altLang="en-US" sz="2800" dirty="0"/>
              <a:t>Astronomy</a:t>
            </a:r>
            <a:br>
              <a:rPr lang="en-US" altLang="en-US" sz="2800" dirty="0"/>
            </a:br>
            <a:endParaRPr lang="he-IL" altLang="en-US" sz="2800" dirty="0"/>
          </a:p>
          <a:p>
            <a:endParaRPr lang="en-US" altLang="en-US" sz="2800" dirty="0"/>
          </a:p>
          <a:p>
            <a:endParaRPr lang="en-US" altLang="en-US" sz="2800" dirty="0"/>
          </a:p>
          <a:p>
            <a:pPr>
              <a:buFont typeface="Wingdings" panose="05000000000000000000" pitchFamily="2" charset="2"/>
              <a:buChar char="Ø"/>
            </a:pPr>
            <a:r>
              <a:rPr lang="en-US" altLang="en-US" sz="2800" dirty="0">
                <a:solidFill>
                  <a:srgbClr val="C00000"/>
                </a:solidFill>
              </a:rPr>
              <a:t>Dim Moving Objects Tracking</a:t>
            </a:r>
            <a:br>
              <a:rPr lang="en-US" altLang="en-US" sz="2800" dirty="0"/>
            </a:br>
            <a:endParaRPr lang="en-US" altLang="en-US" sz="2800" dirty="0"/>
          </a:p>
        </p:txBody>
      </p:sp>
      <p:sp>
        <p:nvSpPr>
          <p:cNvPr id="4" name="Content Placeholder 2">
            <a:extLst>
              <a:ext uri="{FF2B5EF4-FFF2-40B4-BE49-F238E27FC236}">
                <a16:creationId xmlns:a16="http://schemas.microsoft.com/office/drawing/2014/main" id="{2339C05E-BDBB-4988-9F30-E420C6CBB0B0}"/>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3200" b="1" dirty="0">
                <a:solidFill>
                  <a:schemeClr val="tx1"/>
                </a:solidFill>
              </a:rPr>
              <a:t>Applications</a:t>
            </a:r>
            <a:endParaRPr lang="en-US" sz="3200" dirty="0">
              <a:solidFill>
                <a:schemeClr val="tx1"/>
              </a:solidFill>
            </a:endParaRPr>
          </a:p>
        </p:txBody>
      </p:sp>
      <p:pic>
        <p:nvPicPr>
          <p:cNvPr id="6" name="Picture 5">
            <a:extLst>
              <a:ext uri="{FF2B5EF4-FFF2-40B4-BE49-F238E27FC236}">
                <a16:creationId xmlns:a16="http://schemas.microsoft.com/office/drawing/2014/main" id="{9F5F3E69-EF0C-46FB-825B-094571D5FE9C}"/>
              </a:ext>
            </a:extLst>
          </p:cNvPr>
          <p:cNvPicPr>
            <a:picLocks noChangeAspect="1" noChangeArrowheads="1"/>
          </p:cNvPicPr>
          <p:nvPr/>
        </p:nvPicPr>
        <p:blipFill>
          <a:blip r:embed="rId4">
            <a:lum bright="24000" contrast="-18000"/>
            <a:extLst>
              <a:ext uri="{28A0092B-C50C-407E-A947-70E740481C1C}">
                <a14:useLocalDpi xmlns:a14="http://schemas.microsoft.com/office/drawing/2010/main" val="0"/>
              </a:ext>
            </a:extLst>
          </a:blip>
          <a:srcRect/>
          <a:stretch>
            <a:fillRect/>
          </a:stretch>
        </p:blipFill>
        <p:spPr bwMode="auto">
          <a:xfrm>
            <a:off x="9056582" y="3034198"/>
            <a:ext cx="2075089" cy="165412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8" name="Content Placeholder 2">
            <a:extLst>
              <a:ext uri="{FF2B5EF4-FFF2-40B4-BE49-F238E27FC236}">
                <a16:creationId xmlns:a16="http://schemas.microsoft.com/office/drawing/2014/main" id="{6BFB6DA5-DC95-42F9-930D-F9FC04673469}"/>
              </a:ext>
            </a:extLst>
          </p:cNvPr>
          <p:cNvSpPr txBox="1">
            <a:spLocks/>
          </p:cNvSpPr>
          <p:nvPr/>
        </p:nvSpPr>
        <p:spPr>
          <a:xfrm>
            <a:off x="8066437" y="4680845"/>
            <a:ext cx="4257291" cy="120382"/>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r>
              <a:rPr lang="en-US" sz="1200" b="1" dirty="0">
                <a:solidFill>
                  <a:schemeClr val="tx1"/>
                </a:solidFill>
              </a:rPr>
              <a:t>https://www.pinterest.com/pin/490540584389823063/</a:t>
            </a:r>
          </a:p>
        </p:txBody>
      </p:sp>
      <p:sp>
        <p:nvSpPr>
          <p:cNvPr id="10" name="Content Placeholder 2">
            <a:extLst>
              <a:ext uri="{FF2B5EF4-FFF2-40B4-BE49-F238E27FC236}">
                <a16:creationId xmlns:a16="http://schemas.microsoft.com/office/drawing/2014/main" id="{B8C18A83-1E1B-4B3E-9FE8-63577D9802C2}"/>
              </a:ext>
            </a:extLst>
          </p:cNvPr>
          <p:cNvSpPr txBox="1">
            <a:spLocks/>
          </p:cNvSpPr>
          <p:nvPr/>
        </p:nvSpPr>
        <p:spPr>
          <a:xfrm>
            <a:off x="8369865" y="2553111"/>
            <a:ext cx="4257291" cy="291254"/>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r>
              <a:rPr lang="en-US" sz="1200" b="1" dirty="0">
                <a:solidFill>
                  <a:schemeClr val="tx1"/>
                </a:solidFill>
              </a:rPr>
              <a:t>https://www.jvejournals.com/article/20724</a:t>
            </a:r>
          </a:p>
        </p:txBody>
      </p:sp>
      <p:pic>
        <p:nvPicPr>
          <p:cNvPr id="3" name="Picture 2">
            <a:extLst>
              <a:ext uri="{FF2B5EF4-FFF2-40B4-BE49-F238E27FC236}">
                <a16:creationId xmlns:a16="http://schemas.microsoft.com/office/drawing/2014/main" id="{930EDF97-C08E-42C0-ACF1-652F1F63EB5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88049" y="1233517"/>
            <a:ext cx="3908108" cy="1341840"/>
          </a:xfrm>
          <a:prstGeom prst="rect">
            <a:avLst/>
          </a:prstGeom>
        </p:spPr>
      </p:pic>
      <p:pic>
        <p:nvPicPr>
          <p:cNvPr id="11" name="Picture 10">
            <a:extLst>
              <a:ext uri="{FF2B5EF4-FFF2-40B4-BE49-F238E27FC236}">
                <a16:creationId xmlns:a16="http://schemas.microsoft.com/office/drawing/2014/main" id="{3A92247B-2745-4358-AE7E-A977BC1377AC}"/>
              </a:ext>
            </a:extLst>
          </p:cNvPr>
          <p:cNvPicPr>
            <a:picLocks noChangeAspect="1"/>
          </p:cNvPicPr>
          <p:nvPr/>
        </p:nvPicPr>
        <p:blipFill>
          <a:blip r:embed="rId6"/>
          <a:stretch>
            <a:fillRect/>
          </a:stretch>
        </p:blipFill>
        <p:spPr>
          <a:xfrm>
            <a:off x="9634248" y="5188981"/>
            <a:ext cx="2586256" cy="1441127"/>
          </a:xfrm>
          <a:prstGeom prst="rect">
            <a:avLst/>
          </a:prstGeom>
        </p:spPr>
      </p:pic>
      <p:cxnSp>
        <p:nvCxnSpPr>
          <p:cNvPr id="17" name="Straight Arrow Connector 16">
            <a:extLst>
              <a:ext uri="{FF2B5EF4-FFF2-40B4-BE49-F238E27FC236}">
                <a16:creationId xmlns:a16="http://schemas.microsoft.com/office/drawing/2014/main" id="{309124F6-A4AD-4784-AFD4-E447A19A540E}"/>
              </a:ext>
            </a:extLst>
          </p:cNvPr>
          <p:cNvCxnSpPr>
            <a:cxnSpLocks/>
          </p:cNvCxnSpPr>
          <p:nvPr/>
        </p:nvCxnSpPr>
        <p:spPr>
          <a:xfrm>
            <a:off x="8895373" y="5881833"/>
            <a:ext cx="451946"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nvGrpSpPr>
          <p:cNvPr id="19" name="Group 10">
            <a:extLst>
              <a:ext uri="{FF2B5EF4-FFF2-40B4-BE49-F238E27FC236}">
                <a16:creationId xmlns:a16="http://schemas.microsoft.com/office/drawing/2014/main" id="{77C768DA-4C6E-411F-826F-1E7912A782DF}"/>
              </a:ext>
            </a:extLst>
          </p:cNvPr>
          <p:cNvGrpSpPr>
            <a:grpSpLocks/>
          </p:cNvGrpSpPr>
          <p:nvPr/>
        </p:nvGrpSpPr>
        <p:grpSpPr bwMode="auto">
          <a:xfrm>
            <a:off x="6633284" y="5158974"/>
            <a:ext cx="1905000" cy="1295400"/>
            <a:chOff x="295" y="1344"/>
            <a:chExt cx="1885" cy="1584"/>
          </a:xfrm>
        </p:grpSpPr>
        <p:pic>
          <p:nvPicPr>
            <p:cNvPr id="20" name="mov.avi">
              <a:hlinkClick r:id="" action="ppaction://media"/>
              <a:extLst>
                <a:ext uri="{FF2B5EF4-FFF2-40B4-BE49-F238E27FC236}">
                  <a16:creationId xmlns:a16="http://schemas.microsoft.com/office/drawing/2014/main" id="{6A13B969-DC33-4A99-9CDF-7C588E2E8599}"/>
                </a:ext>
              </a:extLst>
            </p:cNvPr>
            <p:cNvPicPr>
              <a:picLocks noRot="1" noChangeAspect="1" noChangeArrowheads="1"/>
            </p:cNvPicPr>
            <p:nvPr>
              <a:videoFile r:link="rId1"/>
            </p:nvPr>
          </p:nvPicPr>
          <p:blipFill>
            <a:blip r:embed="rId7" cstate="print"/>
            <a:srcRect/>
            <a:stretch>
              <a:fillRect/>
            </a:stretch>
          </p:blipFill>
          <p:spPr bwMode="auto">
            <a:xfrm>
              <a:off x="295" y="1344"/>
              <a:ext cx="1568" cy="1176"/>
            </a:xfrm>
            <a:prstGeom prst="rect">
              <a:avLst/>
            </a:prstGeom>
            <a:noFill/>
            <a:ln w="9525">
              <a:noFill/>
              <a:miter lim="800000"/>
              <a:headEnd/>
              <a:tailEnd/>
            </a:ln>
          </p:spPr>
        </p:pic>
        <p:pic>
          <p:nvPicPr>
            <p:cNvPr id="21" name="mov.avi">
              <a:hlinkClick r:id="" action="ppaction://media"/>
              <a:extLst>
                <a:ext uri="{FF2B5EF4-FFF2-40B4-BE49-F238E27FC236}">
                  <a16:creationId xmlns:a16="http://schemas.microsoft.com/office/drawing/2014/main" id="{577DDC10-2B97-4CB7-8227-69861100E68A}"/>
                </a:ext>
              </a:extLst>
            </p:cNvPr>
            <p:cNvPicPr>
              <a:picLocks noRot="1" noChangeAspect="1" noChangeArrowheads="1"/>
            </p:cNvPicPr>
            <p:nvPr>
              <a:videoFile r:link="rId1"/>
            </p:nvPr>
          </p:nvPicPr>
          <p:blipFill>
            <a:blip r:embed="rId7" cstate="print"/>
            <a:srcRect/>
            <a:stretch>
              <a:fillRect/>
            </a:stretch>
          </p:blipFill>
          <p:spPr bwMode="auto">
            <a:xfrm>
              <a:off x="476" y="1570"/>
              <a:ext cx="1568" cy="1176"/>
            </a:xfrm>
            <a:prstGeom prst="rect">
              <a:avLst/>
            </a:prstGeom>
            <a:noFill/>
            <a:ln w="9525">
              <a:noFill/>
              <a:miter lim="800000"/>
              <a:headEnd/>
              <a:tailEnd/>
            </a:ln>
          </p:spPr>
        </p:pic>
        <p:pic>
          <p:nvPicPr>
            <p:cNvPr id="22" name="mov.avi">
              <a:hlinkClick r:id="" action="ppaction://media"/>
              <a:extLst>
                <a:ext uri="{FF2B5EF4-FFF2-40B4-BE49-F238E27FC236}">
                  <a16:creationId xmlns:a16="http://schemas.microsoft.com/office/drawing/2014/main" id="{82DECF02-0F72-4EED-B4E7-BB52DAD3E75F}"/>
                </a:ext>
              </a:extLst>
            </p:cNvPr>
            <p:cNvPicPr>
              <a:picLocks noRot="1" noChangeAspect="1" noChangeArrowheads="1"/>
            </p:cNvPicPr>
            <p:nvPr>
              <a:videoFile r:link="rId1"/>
            </p:nvPr>
          </p:nvPicPr>
          <p:blipFill>
            <a:blip r:embed="rId7" cstate="print"/>
            <a:srcRect/>
            <a:stretch>
              <a:fillRect/>
            </a:stretch>
          </p:blipFill>
          <p:spPr bwMode="auto">
            <a:xfrm>
              <a:off x="612" y="1752"/>
              <a:ext cx="1568" cy="1176"/>
            </a:xfrm>
            <a:prstGeom prst="rect">
              <a:avLst/>
            </a:prstGeom>
            <a:noFill/>
            <a:ln w="9525">
              <a:noFill/>
              <a:miter lim="800000"/>
              <a:headEnd/>
              <a:tailEnd/>
            </a:ln>
          </p:spPr>
        </p:pic>
      </p:grpSp>
      <p:sp>
        <p:nvSpPr>
          <p:cNvPr id="23" name="Content Placeholder 2">
            <a:extLst>
              <a:ext uri="{FF2B5EF4-FFF2-40B4-BE49-F238E27FC236}">
                <a16:creationId xmlns:a16="http://schemas.microsoft.com/office/drawing/2014/main" id="{5509A6F7-19B1-41F5-BA18-E11E8018F952}"/>
              </a:ext>
            </a:extLst>
          </p:cNvPr>
          <p:cNvSpPr txBox="1">
            <a:spLocks/>
          </p:cNvSpPr>
          <p:nvPr/>
        </p:nvSpPr>
        <p:spPr>
          <a:xfrm>
            <a:off x="786071" y="4084630"/>
            <a:ext cx="4257291" cy="477433"/>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r>
              <a:rPr lang="en-US" sz="1200" b="1" dirty="0"/>
              <a:t>D. L. Donoho a, O. Levi a, J.-L. Starck b and V.J.Mart´ınez c ,Multiscale Geometric Analysis for 3-D Catalogues</a:t>
            </a:r>
            <a:endParaRPr lang="en-US" sz="1200" b="1" dirty="0">
              <a:solidFill>
                <a:schemeClr val="tx1"/>
              </a:solidFill>
            </a:endParaRPr>
          </a:p>
        </p:txBody>
      </p:sp>
      <p:sp>
        <p:nvSpPr>
          <p:cNvPr id="24" name="Content Placeholder 2">
            <a:extLst>
              <a:ext uri="{FF2B5EF4-FFF2-40B4-BE49-F238E27FC236}">
                <a16:creationId xmlns:a16="http://schemas.microsoft.com/office/drawing/2014/main" id="{ABFE9B97-DFBF-48C1-B495-C489863A9F48}"/>
              </a:ext>
            </a:extLst>
          </p:cNvPr>
          <p:cNvSpPr txBox="1">
            <a:spLocks/>
          </p:cNvSpPr>
          <p:nvPr/>
        </p:nvSpPr>
        <p:spPr>
          <a:xfrm>
            <a:off x="786071" y="2267438"/>
            <a:ext cx="4257291" cy="477433"/>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r>
              <a:rPr lang="en-US" sz="1200" b="1" dirty="0"/>
              <a:t>Mehul P. </a:t>
            </a:r>
            <a:r>
              <a:rPr lang="en-US" sz="1200" b="1" dirty="0" err="1"/>
              <a:t>Sampat</a:t>
            </a:r>
            <a:r>
              <a:rPr lang="en-US" sz="1200" b="1" dirty="0"/>
              <a:t>, Alan C., </a:t>
            </a:r>
            <a:r>
              <a:rPr lang="en-US" sz="1200" b="1" dirty="0" err="1"/>
              <a:t>Bovik</a:t>
            </a:r>
            <a:r>
              <a:rPr lang="en-US" sz="1200" b="1" dirty="0"/>
              <a:t> B., Mia K. Markey, Classification of mammographic lesions into BI-RADS shape categories using the Beamlet Transform</a:t>
            </a:r>
            <a:endParaRPr lang="en-US" sz="1200" b="1" dirty="0">
              <a:solidFill>
                <a:schemeClr val="tx1"/>
              </a:solidFill>
            </a:endParaRPr>
          </a:p>
        </p:txBody>
      </p:sp>
    </p:spTree>
    <p:extLst>
      <p:ext uri="{BB962C8B-B14F-4D97-AF65-F5344CB8AC3E}">
        <p14:creationId xmlns:p14="http://schemas.microsoft.com/office/powerpoint/2010/main" val="15583991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2400" b="1" dirty="0">
                <a:solidFill>
                  <a:schemeClr val="tx1"/>
                </a:solidFill>
              </a:rPr>
              <a:t>Motivation</a:t>
            </a:r>
            <a:endParaRPr lang="en-US" sz="2400" dirty="0">
              <a:solidFill>
                <a:schemeClr val="tx1"/>
              </a:solidFill>
            </a:endParaRPr>
          </a:p>
        </p:txBody>
      </p:sp>
      <p:sp>
        <p:nvSpPr>
          <p:cNvPr id="7" name="Rectangle 6">
            <a:extLst>
              <a:ext uri="{FF2B5EF4-FFF2-40B4-BE49-F238E27FC236}">
                <a16:creationId xmlns:a16="http://schemas.microsoft.com/office/drawing/2014/main" id="{AD9A2C41-9C57-459E-B8FC-D993D731BE6B}"/>
              </a:ext>
            </a:extLst>
          </p:cNvPr>
          <p:cNvSpPr>
            <a:spLocks noGrp="1" noChangeArrowheads="1"/>
          </p:cNvSpPr>
          <p:nvPr/>
        </p:nvSpPr>
        <p:spPr bwMode="auto">
          <a:xfrm>
            <a:off x="167743" y="1585845"/>
            <a:ext cx="11351623" cy="24113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bg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accent2"/>
              </a:buClr>
              <a:buSzPct val="80000"/>
              <a:buFont typeface="Wingdings" panose="05000000000000000000" pitchFamily="2" charset="2"/>
              <a:buChar char="¨"/>
              <a:defRPr sz="2800" kern="1200">
                <a:solidFill>
                  <a:schemeClr val="tx1"/>
                </a:solidFill>
                <a:latin typeface="+mn-lt"/>
                <a:ea typeface="+mn-ea"/>
                <a:cs typeface="+mn-cs"/>
              </a:defRPr>
            </a:lvl2pPr>
            <a:lvl3pPr marL="1143000" indent="-228600" algn="l" rtl="0" fontAlgn="base">
              <a:spcBef>
                <a:spcPct val="20000"/>
              </a:spcBef>
              <a:spcAft>
                <a:spcPct val="0"/>
              </a:spcAft>
              <a:buClr>
                <a:schemeClr val="bg2"/>
              </a:buClr>
              <a:buSzPct val="65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bg2"/>
              </a:buClr>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90000"/>
              </a:lnSpc>
              <a:buFont typeface="Wingdings" pitchFamily="2" charset="2"/>
              <a:buChar char="Ø"/>
            </a:pPr>
            <a:r>
              <a:rPr lang="en-US" sz="2800" dirty="0"/>
              <a:t>Man-made dim moving target.</a:t>
            </a:r>
            <a:br>
              <a:rPr lang="en-US" sz="2800" dirty="0"/>
            </a:br>
            <a:endParaRPr lang="en-US" sz="2800" dirty="0"/>
          </a:p>
          <a:p>
            <a:pPr>
              <a:lnSpc>
                <a:spcPct val="90000"/>
              </a:lnSpc>
              <a:buFont typeface="Wingdings" pitchFamily="2" charset="2"/>
              <a:buChar char="Ø"/>
            </a:pPr>
            <a:r>
              <a:rPr lang="en-US" sz="2800" dirty="0"/>
              <a:t>A point target.</a:t>
            </a:r>
            <a:br>
              <a:rPr lang="en-US" sz="2800" dirty="0"/>
            </a:br>
            <a:endParaRPr lang="en-US" sz="2800" dirty="0"/>
          </a:p>
          <a:p>
            <a:pPr>
              <a:lnSpc>
                <a:spcPct val="90000"/>
              </a:lnSpc>
              <a:buFont typeface="Wingdings" pitchFamily="2" charset="2"/>
              <a:buChar char="Ø"/>
            </a:pPr>
            <a:r>
              <a:rPr lang="en-US" sz="2800" dirty="0"/>
              <a:t>Low SNR (barely seen by naked eye).</a:t>
            </a:r>
          </a:p>
          <a:p>
            <a:pPr marL="0" indent="0">
              <a:lnSpc>
                <a:spcPct val="90000"/>
              </a:lnSpc>
              <a:buNone/>
            </a:pPr>
            <a:endParaRPr lang="en-US" sz="2800" dirty="0"/>
          </a:p>
          <a:p>
            <a:pPr marL="0" indent="0">
              <a:lnSpc>
                <a:spcPct val="90000"/>
              </a:lnSpc>
              <a:buNone/>
            </a:pPr>
            <a:endParaRPr lang="en-US" sz="2800" dirty="0"/>
          </a:p>
          <a:p>
            <a:pPr marL="0" indent="0">
              <a:lnSpc>
                <a:spcPct val="90000"/>
              </a:lnSpc>
              <a:buNone/>
            </a:pPr>
            <a:endParaRPr lang="en-US" sz="2800" dirty="0"/>
          </a:p>
        </p:txBody>
      </p:sp>
      <p:sp>
        <p:nvSpPr>
          <p:cNvPr id="4" name="Content Placeholder 2">
            <a:extLst>
              <a:ext uri="{FF2B5EF4-FFF2-40B4-BE49-F238E27FC236}">
                <a16:creationId xmlns:a16="http://schemas.microsoft.com/office/drawing/2014/main" id="{2339C05E-BDBB-4988-9F30-E420C6CBB0B0}"/>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3200" b="1" dirty="0">
                <a:solidFill>
                  <a:schemeClr val="tx1"/>
                </a:solidFill>
              </a:rPr>
              <a:t>Dim Moving Objects Tracking</a:t>
            </a:r>
            <a:endParaRPr lang="en-US" sz="3200" b="1" dirty="0">
              <a:solidFill>
                <a:schemeClr val="tx1"/>
              </a:solidFill>
            </a:endParaRPr>
          </a:p>
        </p:txBody>
      </p:sp>
      <p:pic>
        <p:nvPicPr>
          <p:cNvPr id="11" name="Picture 10">
            <a:extLst>
              <a:ext uri="{FF2B5EF4-FFF2-40B4-BE49-F238E27FC236}">
                <a16:creationId xmlns:a16="http://schemas.microsoft.com/office/drawing/2014/main" id="{3A92247B-2745-4358-AE7E-A977BC1377AC}"/>
              </a:ext>
            </a:extLst>
          </p:cNvPr>
          <p:cNvPicPr>
            <a:picLocks noChangeAspect="1"/>
          </p:cNvPicPr>
          <p:nvPr/>
        </p:nvPicPr>
        <p:blipFill>
          <a:blip r:embed="rId4"/>
          <a:stretch>
            <a:fillRect/>
          </a:stretch>
        </p:blipFill>
        <p:spPr>
          <a:xfrm>
            <a:off x="7454815" y="1866320"/>
            <a:ext cx="2109847" cy="1175660"/>
          </a:xfrm>
          <a:prstGeom prst="rect">
            <a:avLst/>
          </a:prstGeom>
        </p:spPr>
      </p:pic>
      <p:cxnSp>
        <p:nvCxnSpPr>
          <p:cNvPr id="17" name="Straight Arrow Connector 16">
            <a:extLst>
              <a:ext uri="{FF2B5EF4-FFF2-40B4-BE49-F238E27FC236}">
                <a16:creationId xmlns:a16="http://schemas.microsoft.com/office/drawing/2014/main" id="{309124F6-A4AD-4784-AFD4-E447A19A540E}"/>
              </a:ext>
            </a:extLst>
          </p:cNvPr>
          <p:cNvCxnSpPr>
            <a:cxnSpLocks/>
          </p:cNvCxnSpPr>
          <p:nvPr/>
        </p:nvCxnSpPr>
        <p:spPr>
          <a:xfrm>
            <a:off x="7158014" y="2454150"/>
            <a:ext cx="451946"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nvGrpSpPr>
          <p:cNvPr id="19" name="Group 10">
            <a:extLst>
              <a:ext uri="{FF2B5EF4-FFF2-40B4-BE49-F238E27FC236}">
                <a16:creationId xmlns:a16="http://schemas.microsoft.com/office/drawing/2014/main" id="{77C768DA-4C6E-411F-826F-1E7912A782DF}"/>
              </a:ext>
            </a:extLst>
          </p:cNvPr>
          <p:cNvGrpSpPr>
            <a:grpSpLocks/>
          </p:cNvGrpSpPr>
          <p:nvPr/>
        </p:nvGrpSpPr>
        <p:grpSpPr bwMode="auto">
          <a:xfrm>
            <a:off x="5238573" y="1824719"/>
            <a:ext cx="1714851" cy="1161067"/>
            <a:chOff x="295" y="1344"/>
            <a:chExt cx="1885" cy="1584"/>
          </a:xfrm>
        </p:grpSpPr>
        <p:pic>
          <p:nvPicPr>
            <p:cNvPr id="20" name="mov.avi">
              <a:hlinkClick r:id="" action="ppaction://media"/>
              <a:extLst>
                <a:ext uri="{FF2B5EF4-FFF2-40B4-BE49-F238E27FC236}">
                  <a16:creationId xmlns:a16="http://schemas.microsoft.com/office/drawing/2014/main" id="{6A13B969-DC33-4A99-9CDF-7C588E2E8599}"/>
                </a:ext>
              </a:extLst>
            </p:cNvPr>
            <p:cNvPicPr>
              <a:picLocks noRot="1" noChangeAspect="1" noChangeArrowheads="1"/>
            </p:cNvPicPr>
            <p:nvPr>
              <a:videoFile r:link="rId1"/>
            </p:nvPr>
          </p:nvPicPr>
          <p:blipFill>
            <a:blip r:embed="rId5" cstate="print"/>
            <a:srcRect/>
            <a:stretch>
              <a:fillRect/>
            </a:stretch>
          </p:blipFill>
          <p:spPr bwMode="auto">
            <a:xfrm>
              <a:off x="295" y="1344"/>
              <a:ext cx="1568" cy="1176"/>
            </a:xfrm>
            <a:prstGeom prst="rect">
              <a:avLst/>
            </a:prstGeom>
            <a:noFill/>
            <a:ln w="9525">
              <a:noFill/>
              <a:miter lim="800000"/>
              <a:headEnd/>
              <a:tailEnd/>
            </a:ln>
          </p:spPr>
        </p:pic>
        <p:pic>
          <p:nvPicPr>
            <p:cNvPr id="21" name="mov.avi">
              <a:hlinkClick r:id="" action="ppaction://media"/>
              <a:extLst>
                <a:ext uri="{FF2B5EF4-FFF2-40B4-BE49-F238E27FC236}">
                  <a16:creationId xmlns:a16="http://schemas.microsoft.com/office/drawing/2014/main" id="{577DDC10-2B97-4CB7-8227-69861100E68A}"/>
                </a:ext>
              </a:extLst>
            </p:cNvPr>
            <p:cNvPicPr>
              <a:picLocks noRot="1" noChangeAspect="1" noChangeArrowheads="1"/>
            </p:cNvPicPr>
            <p:nvPr>
              <a:videoFile r:link="rId1"/>
            </p:nvPr>
          </p:nvPicPr>
          <p:blipFill>
            <a:blip r:embed="rId5" cstate="print"/>
            <a:srcRect/>
            <a:stretch>
              <a:fillRect/>
            </a:stretch>
          </p:blipFill>
          <p:spPr bwMode="auto">
            <a:xfrm>
              <a:off x="476" y="1570"/>
              <a:ext cx="1568" cy="1176"/>
            </a:xfrm>
            <a:prstGeom prst="rect">
              <a:avLst/>
            </a:prstGeom>
            <a:noFill/>
            <a:ln w="9525">
              <a:noFill/>
              <a:miter lim="800000"/>
              <a:headEnd/>
              <a:tailEnd/>
            </a:ln>
          </p:spPr>
        </p:pic>
        <p:pic>
          <p:nvPicPr>
            <p:cNvPr id="22" name="mov.avi">
              <a:hlinkClick r:id="" action="ppaction://media"/>
              <a:extLst>
                <a:ext uri="{FF2B5EF4-FFF2-40B4-BE49-F238E27FC236}">
                  <a16:creationId xmlns:a16="http://schemas.microsoft.com/office/drawing/2014/main" id="{82DECF02-0F72-4EED-B4E7-BB52DAD3E75F}"/>
                </a:ext>
              </a:extLst>
            </p:cNvPr>
            <p:cNvPicPr>
              <a:picLocks noRot="1" noChangeAspect="1" noChangeArrowheads="1"/>
            </p:cNvPicPr>
            <p:nvPr>
              <a:videoFile r:link="rId1"/>
            </p:nvPr>
          </p:nvPicPr>
          <p:blipFill>
            <a:blip r:embed="rId5" cstate="print"/>
            <a:srcRect/>
            <a:stretch>
              <a:fillRect/>
            </a:stretch>
          </p:blipFill>
          <p:spPr bwMode="auto">
            <a:xfrm>
              <a:off x="612" y="1752"/>
              <a:ext cx="1568" cy="1176"/>
            </a:xfrm>
            <a:prstGeom prst="rect">
              <a:avLst/>
            </a:prstGeom>
            <a:noFill/>
            <a:ln w="9525">
              <a:noFill/>
              <a:miter lim="800000"/>
              <a:headEnd/>
              <a:tailEnd/>
            </a:ln>
          </p:spPr>
        </p:pic>
      </p:grpSp>
      <p:pic>
        <p:nvPicPr>
          <p:cNvPr id="2" name="Picture 1">
            <a:extLst>
              <a:ext uri="{FF2B5EF4-FFF2-40B4-BE49-F238E27FC236}">
                <a16:creationId xmlns:a16="http://schemas.microsoft.com/office/drawing/2014/main" id="{E16D01AD-4CCE-421C-892A-BA5FB224A308}"/>
              </a:ext>
            </a:extLst>
          </p:cNvPr>
          <p:cNvPicPr>
            <a:picLocks noChangeAspect="1"/>
          </p:cNvPicPr>
          <p:nvPr/>
        </p:nvPicPr>
        <p:blipFill>
          <a:blip r:embed="rId6"/>
          <a:stretch>
            <a:fillRect/>
          </a:stretch>
        </p:blipFill>
        <p:spPr>
          <a:xfrm>
            <a:off x="3996990" y="4494926"/>
            <a:ext cx="4457700" cy="2019300"/>
          </a:xfrm>
          <a:prstGeom prst="rect">
            <a:avLst/>
          </a:prstGeom>
        </p:spPr>
      </p:pic>
      <p:sp>
        <p:nvSpPr>
          <p:cNvPr id="18" name="Content Placeholder 2">
            <a:extLst>
              <a:ext uri="{FF2B5EF4-FFF2-40B4-BE49-F238E27FC236}">
                <a16:creationId xmlns:a16="http://schemas.microsoft.com/office/drawing/2014/main" id="{043AC987-4BB8-4573-BE13-DBA4885E3738}"/>
              </a:ext>
            </a:extLst>
          </p:cNvPr>
          <p:cNvSpPr txBox="1">
            <a:spLocks/>
          </p:cNvSpPr>
          <p:nvPr/>
        </p:nvSpPr>
        <p:spPr>
          <a:xfrm>
            <a:off x="4410352" y="4004531"/>
            <a:ext cx="1559453" cy="477433"/>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r>
              <a:rPr lang="en-US" sz="1800" b="1" dirty="0">
                <a:solidFill>
                  <a:schemeClr val="tx1"/>
                </a:solidFill>
              </a:rPr>
              <a:t>Multiscale</a:t>
            </a:r>
          </a:p>
        </p:txBody>
      </p:sp>
      <p:sp>
        <p:nvSpPr>
          <p:cNvPr id="25" name="Content Placeholder 2">
            <a:extLst>
              <a:ext uri="{FF2B5EF4-FFF2-40B4-BE49-F238E27FC236}">
                <a16:creationId xmlns:a16="http://schemas.microsoft.com/office/drawing/2014/main" id="{516F613A-0B04-41BE-BE08-80519AB6E4F4}"/>
              </a:ext>
            </a:extLst>
          </p:cNvPr>
          <p:cNvSpPr txBox="1">
            <a:spLocks/>
          </p:cNvSpPr>
          <p:nvPr/>
        </p:nvSpPr>
        <p:spPr>
          <a:xfrm>
            <a:off x="6222197" y="4004532"/>
            <a:ext cx="2427818" cy="477433"/>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r>
              <a:rPr lang="en-US" sz="1800" b="1" dirty="0">
                <a:solidFill>
                  <a:schemeClr val="tx1"/>
                </a:solidFill>
              </a:rPr>
              <a:t>Dynamic - Mono-scale </a:t>
            </a:r>
          </a:p>
        </p:txBody>
      </p:sp>
      <p:cxnSp>
        <p:nvCxnSpPr>
          <p:cNvPr id="26" name="Straight Arrow Connector 25">
            <a:extLst>
              <a:ext uri="{FF2B5EF4-FFF2-40B4-BE49-F238E27FC236}">
                <a16:creationId xmlns:a16="http://schemas.microsoft.com/office/drawing/2014/main" id="{3FBA88E6-6827-476E-B6FE-C8AD3244CEE5}"/>
              </a:ext>
            </a:extLst>
          </p:cNvPr>
          <p:cNvCxnSpPr>
            <a:cxnSpLocks/>
          </p:cNvCxnSpPr>
          <p:nvPr/>
        </p:nvCxnSpPr>
        <p:spPr>
          <a:xfrm>
            <a:off x="9561931" y="2421378"/>
            <a:ext cx="451946"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3" name="Rectangle 12">
            <a:extLst>
              <a:ext uri="{FF2B5EF4-FFF2-40B4-BE49-F238E27FC236}">
                <a16:creationId xmlns:a16="http://schemas.microsoft.com/office/drawing/2014/main" id="{6355BBB3-BEA0-421F-A7EA-544C9EB87DE0}"/>
              </a:ext>
            </a:extLst>
          </p:cNvPr>
          <p:cNvSpPr/>
          <p:nvPr/>
        </p:nvSpPr>
        <p:spPr>
          <a:xfrm>
            <a:off x="7233144" y="5785733"/>
            <a:ext cx="301686" cy="341632"/>
          </a:xfrm>
          <a:prstGeom prst="rect">
            <a:avLst/>
          </a:prstGeom>
        </p:spPr>
        <p:txBody>
          <a:bodyPr wrap="square">
            <a:spAutoFit/>
          </a:bodyPr>
          <a:lstStyle/>
          <a:p>
            <a:pPr>
              <a:lnSpc>
                <a:spcPct val="90000"/>
              </a:lnSpc>
            </a:pPr>
            <a:r>
              <a:rPr lang="en-US" dirty="0"/>
              <a:t>?</a:t>
            </a:r>
          </a:p>
        </p:txBody>
      </p:sp>
      <p:pic>
        <p:nvPicPr>
          <p:cNvPr id="14" name="Picture 13">
            <a:extLst>
              <a:ext uri="{FF2B5EF4-FFF2-40B4-BE49-F238E27FC236}">
                <a16:creationId xmlns:a16="http://schemas.microsoft.com/office/drawing/2014/main" id="{A1D7A73F-9D8F-4763-A379-343C3E3042C8}"/>
              </a:ext>
            </a:extLst>
          </p:cNvPr>
          <p:cNvPicPr>
            <a:picLocks noChangeAspect="1"/>
          </p:cNvPicPr>
          <p:nvPr/>
        </p:nvPicPr>
        <p:blipFill>
          <a:blip r:embed="rId7"/>
          <a:stretch>
            <a:fillRect/>
          </a:stretch>
        </p:blipFill>
        <p:spPr>
          <a:xfrm>
            <a:off x="10189777" y="1659434"/>
            <a:ext cx="1695450" cy="1790700"/>
          </a:xfrm>
          <a:prstGeom prst="rect">
            <a:avLst/>
          </a:prstGeom>
        </p:spPr>
      </p:pic>
      <p:cxnSp>
        <p:nvCxnSpPr>
          <p:cNvPr id="16" name="Straight Connector 15">
            <a:extLst>
              <a:ext uri="{FF2B5EF4-FFF2-40B4-BE49-F238E27FC236}">
                <a16:creationId xmlns:a16="http://schemas.microsoft.com/office/drawing/2014/main" id="{547D931B-0975-4529-AE65-F6F0AF149578}"/>
              </a:ext>
            </a:extLst>
          </p:cNvPr>
          <p:cNvCxnSpPr>
            <a:cxnSpLocks/>
          </p:cNvCxnSpPr>
          <p:nvPr/>
        </p:nvCxnSpPr>
        <p:spPr>
          <a:xfrm>
            <a:off x="672634" y="3947826"/>
            <a:ext cx="10846732" cy="40245"/>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25017759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2400" b="1" dirty="0">
                <a:solidFill>
                  <a:schemeClr val="tx1"/>
                </a:solidFill>
              </a:rPr>
              <a:t>Objective</a:t>
            </a:r>
            <a:endParaRPr lang="en-US" sz="2400" dirty="0">
              <a:solidFill>
                <a:schemeClr val="tx1"/>
              </a:solidFill>
            </a:endParaRPr>
          </a:p>
        </p:txBody>
      </p:sp>
      <p:sp>
        <p:nvSpPr>
          <p:cNvPr id="7" name="Rectangle 6">
            <a:extLst>
              <a:ext uri="{FF2B5EF4-FFF2-40B4-BE49-F238E27FC236}">
                <a16:creationId xmlns:a16="http://schemas.microsoft.com/office/drawing/2014/main" id="{AD9A2C41-9C57-459E-B8FC-D993D731BE6B}"/>
              </a:ext>
            </a:extLst>
          </p:cNvPr>
          <p:cNvSpPr>
            <a:spLocks noGrp="1" noChangeArrowheads="1"/>
          </p:cNvSpPr>
          <p:nvPr/>
        </p:nvSpPr>
        <p:spPr bwMode="auto">
          <a:xfrm>
            <a:off x="315083" y="805832"/>
            <a:ext cx="8860447" cy="53447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bg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accent2"/>
              </a:buClr>
              <a:buSzPct val="80000"/>
              <a:buFont typeface="Wingdings" panose="05000000000000000000" pitchFamily="2" charset="2"/>
              <a:buChar char="¨"/>
              <a:defRPr sz="2800" kern="1200">
                <a:solidFill>
                  <a:schemeClr val="tx1"/>
                </a:solidFill>
                <a:latin typeface="+mn-lt"/>
                <a:ea typeface="+mn-ea"/>
                <a:cs typeface="+mn-cs"/>
              </a:defRPr>
            </a:lvl2pPr>
            <a:lvl3pPr marL="1143000" indent="-228600" algn="l" rtl="0" fontAlgn="base">
              <a:spcBef>
                <a:spcPct val="20000"/>
              </a:spcBef>
              <a:spcAft>
                <a:spcPct val="0"/>
              </a:spcAft>
              <a:buClr>
                <a:schemeClr val="bg2"/>
              </a:buClr>
              <a:buSzPct val="65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bg2"/>
              </a:buClr>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r>
              <a:rPr lang="en-US" sz="2800" dirty="0"/>
              <a:t>Validate the accuracy and efficiency of the Geometric approach  X-ray transform algorithm named SHAS by comparing to other discrete X-Ray transform algorithm</a:t>
            </a:r>
            <a:r>
              <a:rPr lang="he-IL" sz="2800" dirty="0"/>
              <a:t> \</a:t>
            </a:r>
            <a:r>
              <a:rPr lang="en-US" sz="2800" dirty="0"/>
              <a:t> </a:t>
            </a:r>
          </a:p>
          <a:p>
            <a:endParaRPr lang="he-IL" sz="2800" dirty="0"/>
          </a:p>
          <a:p>
            <a:pPr>
              <a:buFont typeface="Wingdings" panose="05000000000000000000" pitchFamily="2" charset="2"/>
              <a:buChar char="Ø"/>
            </a:pPr>
            <a:r>
              <a:rPr lang="en-US" sz="2800" dirty="0"/>
              <a:t>Analyze and present the Dynamic SHAS as a computationally efficient algorithm for dynamically computing X-Ray coefficients inside a sliding window.</a:t>
            </a:r>
          </a:p>
          <a:p>
            <a:endParaRPr lang="he-IL" sz="2800" dirty="0"/>
          </a:p>
          <a:p>
            <a:endParaRPr lang="en-US" sz="2800" dirty="0"/>
          </a:p>
          <a:p>
            <a:pPr>
              <a:buFont typeface="Wingdings" panose="05000000000000000000" pitchFamily="2" charset="2"/>
              <a:buChar char="Ø"/>
            </a:pPr>
            <a:r>
              <a:rPr lang="en-US" sz="2800" dirty="0"/>
              <a:t>Develop a Dynamic SHAS based tool for tracking a dim target.</a:t>
            </a:r>
          </a:p>
        </p:txBody>
      </p:sp>
      <p:sp>
        <p:nvSpPr>
          <p:cNvPr id="4" name="Content Placeholder 2">
            <a:extLst>
              <a:ext uri="{FF2B5EF4-FFF2-40B4-BE49-F238E27FC236}">
                <a16:creationId xmlns:a16="http://schemas.microsoft.com/office/drawing/2014/main" id="{2339C05E-BDBB-4988-9F30-E420C6CBB0B0}"/>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endParaRPr lang="en-US" sz="2400" dirty="0">
              <a:solidFill>
                <a:schemeClr val="tx1"/>
              </a:solidFill>
            </a:endParaRPr>
          </a:p>
        </p:txBody>
      </p:sp>
      <p:pic>
        <p:nvPicPr>
          <p:cNvPr id="6" name="Picture 5">
            <a:extLst>
              <a:ext uri="{FF2B5EF4-FFF2-40B4-BE49-F238E27FC236}">
                <a16:creationId xmlns:a16="http://schemas.microsoft.com/office/drawing/2014/main" id="{906CB6CB-AED7-4130-99F0-1A427FBCDBED}"/>
              </a:ext>
            </a:extLst>
          </p:cNvPr>
          <p:cNvPicPr/>
          <p:nvPr/>
        </p:nvPicPr>
        <p:blipFill>
          <a:blip r:embed="rId3">
            <a:extLst>
              <a:ext uri="{28A0092B-C50C-407E-A947-70E740481C1C}">
                <a14:useLocalDpi xmlns:a14="http://schemas.microsoft.com/office/drawing/2010/main" val="0"/>
              </a:ext>
            </a:extLst>
          </a:blip>
          <a:stretch>
            <a:fillRect/>
          </a:stretch>
        </p:blipFill>
        <p:spPr>
          <a:xfrm>
            <a:off x="8796348" y="707427"/>
            <a:ext cx="3395652" cy="1425115"/>
          </a:xfrm>
          <a:prstGeom prst="rect">
            <a:avLst/>
          </a:prstGeom>
        </p:spPr>
      </p:pic>
      <p:pic>
        <p:nvPicPr>
          <p:cNvPr id="8" name="Picture 7">
            <a:extLst>
              <a:ext uri="{FF2B5EF4-FFF2-40B4-BE49-F238E27FC236}">
                <a16:creationId xmlns:a16="http://schemas.microsoft.com/office/drawing/2014/main" id="{BB5133B2-11DB-4933-BB31-CF46E3D2EC4D}"/>
              </a:ext>
            </a:extLst>
          </p:cNvPr>
          <p:cNvPicPr/>
          <p:nvPr/>
        </p:nvPicPr>
        <p:blipFill>
          <a:blip r:embed="rId4">
            <a:extLst>
              <a:ext uri="{28A0092B-C50C-407E-A947-70E740481C1C}">
                <a14:useLocalDpi xmlns:a14="http://schemas.microsoft.com/office/drawing/2010/main" val="0"/>
              </a:ext>
            </a:extLst>
          </a:blip>
          <a:stretch>
            <a:fillRect/>
          </a:stretch>
        </p:blipFill>
        <p:spPr>
          <a:xfrm>
            <a:off x="8796348" y="2359742"/>
            <a:ext cx="3395652" cy="2333464"/>
          </a:xfrm>
          <a:prstGeom prst="rect">
            <a:avLst/>
          </a:prstGeom>
        </p:spPr>
      </p:pic>
      <p:pic>
        <p:nvPicPr>
          <p:cNvPr id="10" name="Picture 9">
            <a:extLst>
              <a:ext uri="{FF2B5EF4-FFF2-40B4-BE49-F238E27FC236}">
                <a16:creationId xmlns:a16="http://schemas.microsoft.com/office/drawing/2014/main" id="{525395F4-DA59-4E24-84EF-8FBCF8D4AE0B}"/>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9052208" y="4920406"/>
            <a:ext cx="2883932" cy="1928648"/>
          </a:xfrm>
          <a:prstGeom prst="rect">
            <a:avLst/>
          </a:prstGeom>
          <a:noFill/>
          <a:ln>
            <a:noFill/>
          </a:ln>
        </p:spPr>
      </p:pic>
    </p:spTree>
    <p:extLst>
      <p:ext uri="{BB962C8B-B14F-4D97-AF65-F5344CB8AC3E}">
        <p14:creationId xmlns:p14="http://schemas.microsoft.com/office/powerpoint/2010/main" val="25346350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3" name="Picture 4">
            <a:extLst>
              <a:ext uri="{FF2B5EF4-FFF2-40B4-BE49-F238E27FC236}">
                <a16:creationId xmlns:a16="http://schemas.microsoft.com/office/drawing/2014/main" id="{2F9A80D6-5B45-4A60-BBAD-176B49668C5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18262" t="28342" r="22688" b="38194"/>
          <a:stretch>
            <a:fillRect/>
          </a:stretch>
        </p:blipFill>
        <p:spPr bwMode="auto">
          <a:xfrm>
            <a:off x="734342" y="2202329"/>
            <a:ext cx="5035837" cy="21403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4" name="Picture 5">
            <a:extLst>
              <a:ext uri="{FF2B5EF4-FFF2-40B4-BE49-F238E27FC236}">
                <a16:creationId xmlns:a16="http://schemas.microsoft.com/office/drawing/2014/main" id="{04E21F31-5A8A-4637-AF09-3517972437F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14212" t="53156" r="18974" b="34108"/>
          <a:stretch>
            <a:fillRect/>
          </a:stretch>
        </p:blipFill>
        <p:spPr bwMode="auto">
          <a:xfrm>
            <a:off x="225041" y="5488519"/>
            <a:ext cx="5545138"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pic>
      <p:pic>
        <p:nvPicPr>
          <p:cNvPr id="5126" name="Picture 10" descr="line_param">
            <a:extLst>
              <a:ext uri="{FF2B5EF4-FFF2-40B4-BE49-F238E27FC236}">
                <a16:creationId xmlns:a16="http://schemas.microsoft.com/office/drawing/2014/main" id="{06DA2A48-1780-42BD-B685-C20D8C4BB68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22017" y="4561522"/>
            <a:ext cx="1366345" cy="10748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Content Placeholder 2">
            <a:extLst>
              <a:ext uri="{FF2B5EF4-FFF2-40B4-BE49-F238E27FC236}">
                <a16:creationId xmlns:a16="http://schemas.microsoft.com/office/drawing/2014/main" id="{860AA195-0ABF-4B5A-9C5A-8B4D1425F1C8}"/>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2400" b="1" dirty="0">
                <a:solidFill>
                  <a:schemeClr val="tx1"/>
                </a:solidFill>
              </a:rPr>
              <a:t>Background</a:t>
            </a:r>
            <a:endParaRPr lang="en-US" sz="2400" dirty="0">
              <a:solidFill>
                <a:schemeClr val="tx1"/>
              </a:solidFill>
            </a:endParaRPr>
          </a:p>
        </p:txBody>
      </p:sp>
      <p:sp>
        <p:nvSpPr>
          <p:cNvPr id="10" name="Content Placeholder 2">
            <a:extLst>
              <a:ext uri="{FF2B5EF4-FFF2-40B4-BE49-F238E27FC236}">
                <a16:creationId xmlns:a16="http://schemas.microsoft.com/office/drawing/2014/main" id="{9CAC0E3A-3176-4510-B4E5-51FB16C5A002}"/>
              </a:ext>
            </a:extLst>
          </p:cNvPr>
          <p:cNvSpPr txBox="1">
            <a:spLocks/>
          </p:cNvSpPr>
          <p:nvPr/>
        </p:nvSpPr>
        <p:spPr>
          <a:xfrm>
            <a:off x="581192" y="707426"/>
            <a:ext cx="11029614" cy="560989"/>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3200" b="1" dirty="0">
                <a:solidFill>
                  <a:schemeClr val="tx1"/>
                </a:solidFill>
              </a:rPr>
              <a:t>X-Ray Transform</a:t>
            </a:r>
          </a:p>
          <a:p>
            <a:pPr algn="ctr"/>
            <a:r>
              <a:rPr lang="en-US" dirty="0">
                <a:solidFill>
                  <a:schemeClr val="tx1"/>
                </a:solidFill>
              </a:rPr>
              <a:t>An integral transform mapping spatial data into the parametric space of line integrals</a:t>
            </a:r>
            <a:endParaRPr lang="en-US" sz="3200" b="1" dirty="0">
              <a:solidFill>
                <a:schemeClr val="tx1"/>
              </a:solidFill>
            </a:endParaRPr>
          </a:p>
          <a:p>
            <a:pPr algn="ctr"/>
            <a:endParaRPr lang="en-US" sz="3200" b="1" dirty="0">
              <a:solidFill>
                <a:schemeClr val="tx1"/>
              </a:solidFill>
            </a:endParaRPr>
          </a:p>
          <a:p>
            <a:pPr algn="ctr"/>
            <a:endParaRPr lang="en-US" sz="3200" dirty="0">
              <a:solidFill>
                <a:schemeClr val="tx1"/>
              </a:solidFill>
            </a:endParaRPr>
          </a:p>
        </p:txBody>
      </p:sp>
      <p:sp>
        <p:nvSpPr>
          <p:cNvPr id="11" name="Content Placeholder 2">
            <a:extLst>
              <a:ext uri="{FF2B5EF4-FFF2-40B4-BE49-F238E27FC236}">
                <a16:creationId xmlns:a16="http://schemas.microsoft.com/office/drawing/2014/main" id="{0E6B7782-6DF7-4BD3-BB8E-477A1F03AC57}"/>
              </a:ext>
            </a:extLst>
          </p:cNvPr>
          <p:cNvSpPr txBox="1">
            <a:spLocks/>
          </p:cNvSpPr>
          <p:nvPr/>
        </p:nvSpPr>
        <p:spPr>
          <a:xfrm>
            <a:off x="581192" y="1853246"/>
            <a:ext cx="11029614" cy="560989"/>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2000" b="1" i="1" dirty="0">
                <a:solidFill>
                  <a:schemeClr val="tx1"/>
                </a:solidFill>
              </a:rPr>
              <a:t>2D                                                                                           3D</a:t>
            </a:r>
          </a:p>
          <a:p>
            <a:pPr algn="ctr"/>
            <a:endParaRPr lang="en-US" sz="3200" b="1" dirty="0">
              <a:solidFill>
                <a:schemeClr val="tx1"/>
              </a:solidFill>
            </a:endParaRPr>
          </a:p>
          <a:p>
            <a:pPr algn="ctr"/>
            <a:endParaRPr lang="en-US" sz="3200" dirty="0">
              <a:solidFill>
                <a:schemeClr val="tx1"/>
              </a:solidFill>
            </a:endParaRPr>
          </a:p>
        </p:txBody>
      </p:sp>
      <mc:AlternateContent xmlns:mc="http://schemas.openxmlformats.org/markup-compatibility/2006" xmlns:a14="http://schemas.microsoft.com/office/drawing/2010/main">
        <mc:Choice Requires="a14">
          <p:sp>
            <p:nvSpPr>
              <p:cNvPr id="14" name="Content Placeholder 2">
                <a:extLst>
                  <a:ext uri="{FF2B5EF4-FFF2-40B4-BE49-F238E27FC236}">
                    <a16:creationId xmlns:a16="http://schemas.microsoft.com/office/drawing/2014/main" id="{BBDF5494-6DF8-44E6-99A5-8516E3448891}"/>
                  </a:ext>
                </a:extLst>
              </p:cNvPr>
              <p:cNvSpPr txBox="1">
                <a:spLocks/>
              </p:cNvSpPr>
              <p:nvPr/>
            </p:nvSpPr>
            <p:spPr>
              <a:xfrm>
                <a:off x="6646864" y="2382513"/>
                <a:ext cx="5118475" cy="1046487"/>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14:m>
                  <m:oMath xmlns:m="http://schemas.openxmlformats.org/officeDocument/2006/math">
                    <m:r>
                      <a:rPr lang="en-US" sz="2000" i="1">
                        <a:solidFill>
                          <a:schemeClr val="tx1"/>
                        </a:solidFill>
                        <a:latin typeface="Cambria Math" panose="02040503050406030204" pitchFamily="18" charset="0"/>
                      </a:rPr>
                      <m:t>𝑓</m:t>
                    </m:r>
                    <m:d>
                      <m:dPr>
                        <m:ctrlPr>
                          <a:rPr lang="en-US" sz="2000" i="1">
                            <a:solidFill>
                              <a:schemeClr val="tx1"/>
                            </a:solidFill>
                            <a:latin typeface="Cambria Math" panose="02040503050406030204" pitchFamily="18" charset="0"/>
                          </a:rPr>
                        </m:ctrlPr>
                      </m:dPr>
                      <m:e>
                        <m:r>
                          <a:rPr lang="en-US" sz="2000" i="1">
                            <a:solidFill>
                              <a:schemeClr val="tx1"/>
                            </a:solidFill>
                            <a:latin typeface="Cambria Math" panose="02040503050406030204" pitchFamily="18" charset="0"/>
                          </a:rPr>
                          <m:t>𝑝</m:t>
                        </m:r>
                      </m:e>
                    </m:d>
                    <m:r>
                      <a:rPr lang="en-US" sz="2000" i="1">
                        <a:solidFill>
                          <a:schemeClr val="tx1"/>
                        </a:solidFill>
                        <a:latin typeface="Cambria Math" panose="02040503050406030204" pitchFamily="18" charset="0"/>
                      </a:rPr>
                      <m:t>=</m:t>
                    </m:r>
                    <m:r>
                      <a:rPr lang="en-US" sz="2000" i="1">
                        <a:solidFill>
                          <a:schemeClr val="tx1"/>
                        </a:solidFill>
                        <a:latin typeface="Cambria Math" panose="02040503050406030204" pitchFamily="18" charset="0"/>
                      </a:rPr>
                      <m:t>𝑓</m:t>
                    </m:r>
                    <m:r>
                      <a:rPr lang="en-US" sz="2000" i="1">
                        <a:solidFill>
                          <a:schemeClr val="tx1"/>
                        </a:solidFill>
                        <a:latin typeface="Cambria Math" panose="02040503050406030204" pitchFamily="18" charset="0"/>
                      </a:rPr>
                      <m:t>(</m:t>
                    </m:r>
                    <m:r>
                      <a:rPr lang="en-US" sz="2000" i="1">
                        <a:solidFill>
                          <a:schemeClr val="tx1"/>
                        </a:solidFill>
                        <a:latin typeface="Cambria Math" panose="02040503050406030204" pitchFamily="18" charset="0"/>
                      </a:rPr>
                      <m:t>𝑥</m:t>
                    </m:r>
                    <m:r>
                      <a:rPr lang="en-US" sz="2000" i="1">
                        <a:solidFill>
                          <a:schemeClr val="tx1"/>
                        </a:solidFill>
                        <a:latin typeface="Cambria Math" panose="02040503050406030204" pitchFamily="18" charset="0"/>
                      </a:rPr>
                      <m:t>,</m:t>
                    </m:r>
                    <m:r>
                      <a:rPr lang="en-US" sz="2000" i="1">
                        <a:solidFill>
                          <a:schemeClr val="tx1"/>
                        </a:solidFill>
                        <a:latin typeface="Cambria Math" panose="02040503050406030204" pitchFamily="18" charset="0"/>
                      </a:rPr>
                      <m:t>𝑦</m:t>
                    </m:r>
                    <m:r>
                      <a:rPr lang="en-US" sz="2000" i="1">
                        <a:solidFill>
                          <a:schemeClr val="tx1"/>
                        </a:solidFill>
                        <a:latin typeface="Cambria Math" panose="02040503050406030204" pitchFamily="18" charset="0"/>
                      </a:rPr>
                      <m:t>,</m:t>
                    </m:r>
                    <m:r>
                      <a:rPr lang="en-US" sz="2000" i="1">
                        <a:solidFill>
                          <a:schemeClr val="tx1"/>
                        </a:solidFill>
                        <a:latin typeface="Cambria Math" panose="02040503050406030204" pitchFamily="18" charset="0"/>
                      </a:rPr>
                      <m:t>𝑧</m:t>
                    </m:r>
                    <m:r>
                      <a:rPr lang="en-US" sz="2000" i="1">
                        <a:solidFill>
                          <a:schemeClr val="tx1"/>
                        </a:solidFill>
                        <a:latin typeface="Cambria Math" panose="02040503050406030204" pitchFamily="18" charset="0"/>
                      </a:rPr>
                      <m:t>)</m:t>
                    </m:r>
                  </m:oMath>
                </a14:m>
                <a:r>
                  <a:rPr lang="en-US" sz="2000" i="1" dirty="0">
                    <a:solidFill>
                      <a:schemeClr val="tx1"/>
                    </a:solidFill>
                    <a:latin typeface="Cambria Math" panose="02040503050406030204" pitchFamily="18" charset="0"/>
                    <a:ea typeface="Cambria Math" panose="02040503050406030204" pitchFamily="18" charset="0"/>
                  </a:rPr>
                  <a:t> ,L – 3D line  , p point on L</a:t>
                </a:r>
              </a:p>
              <a:p>
                <a:pPr algn="ctr"/>
                <a14:m>
                  <m:oMathPara xmlns:m="http://schemas.openxmlformats.org/officeDocument/2006/math">
                    <m:oMathParaPr>
                      <m:jc m:val="centerGroup"/>
                    </m:oMathParaPr>
                    <m:oMath xmlns:m="http://schemas.openxmlformats.org/officeDocument/2006/math">
                      <m:r>
                        <a:rPr lang="en-US" sz="2000" i="1">
                          <a:solidFill>
                            <a:schemeClr val="tx1"/>
                          </a:solidFill>
                          <a:latin typeface="Cambria Math" panose="02040503050406030204" pitchFamily="18" charset="0"/>
                        </a:rPr>
                        <m:t>𝑅𝑓</m:t>
                      </m:r>
                      <m:d>
                        <m:dPr>
                          <m:ctrlPr>
                            <a:rPr lang="en-US" sz="2000" i="1">
                              <a:solidFill>
                                <a:schemeClr val="tx1"/>
                              </a:solidFill>
                              <a:latin typeface="Cambria Math" panose="02040503050406030204" pitchFamily="18" charset="0"/>
                            </a:rPr>
                          </m:ctrlPr>
                        </m:dPr>
                        <m:e>
                          <m:r>
                            <a:rPr lang="en-US" sz="2000" i="1">
                              <a:solidFill>
                                <a:schemeClr val="tx1"/>
                              </a:solidFill>
                              <a:latin typeface="Cambria Math" panose="02040503050406030204" pitchFamily="18" charset="0"/>
                            </a:rPr>
                            <m:t>𝐿</m:t>
                          </m:r>
                        </m:e>
                      </m:d>
                      <m:r>
                        <a:rPr lang="en-US" sz="2000" i="1">
                          <a:solidFill>
                            <a:schemeClr val="tx1"/>
                          </a:solidFill>
                          <a:latin typeface="Cambria Math" panose="02040503050406030204" pitchFamily="18" charset="0"/>
                        </a:rPr>
                        <m:t>=</m:t>
                      </m:r>
                      <m:sSub>
                        <m:sSubPr>
                          <m:ctrlPr>
                            <a:rPr lang="en-US" sz="2000" i="1">
                              <a:solidFill>
                                <a:schemeClr val="tx1"/>
                              </a:solidFill>
                              <a:latin typeface="Cambria Math" panose="02040503050406030204" pitchFamily="18" charset="0"/>
                            </a:rPr>
                          </m:ctrlPr>
                        </m:sSubPr>
                        <m:e>
                          <m:r>
                            <a:rPr lang="en-US" sz="2000" i="1">
                              <a:solidFill>
                                <a:schemeClr val="tx1"/>
                              </a:solidFill>
                              <a:latin typeface="Cambria Math" panose="02040503050406030204" pitchFamily="18" charset="0"/>
                            </a:rPr>
                            <m:t>∫</m:t>
                          </m:r>
                        </m:e>
                        <m:sub>
                          <m:r>
                            <a:rPr lang="en-US" sz="2000" i="1">
                              <a:solidFill>
                                <a:schemeClr val="tx1"/>
                              </a:solidFill>
                              <a:latin typeface="Cambria Math" panose="02040503050406030204" pitchFamily="18" charset="0"/>
                            </a:rPr>
                            <m:t>𝐿</m:t>
                          </m:r>
                        </m:sub>
                      </m:sSub>
                      <m:r>
                        <a:rPr lang="en-US" sz="2000" i="1">
                          <a:solidFill>
                            <a:schemeClr val="tx1"/>
                          </a:solidFill>
                          <a:latin typeface="Cambria Math" panose="02040503050406030204" pitchFamily="18" charset="0"/>
                        </a:rPr>
                        <m:t>𝑓</m:t>
                      </m:r>
                      <m:r>
                        <a:rPr lang="en-US" sz="2000" i="1">
                          <a:solidFill>
                            <a:schemeClr val="tx1"/>
                          </a:solidFill>
                          <a:latin typeface="Cambria Math" panose="02040503050406030204" pitchFamily="18" charset="0"/>
                        </a:rPr>
                        <m:t>(</m:t>
                      </m:r>
                      <m:r>
                        <a:rPr lang="en-US" sz="2000" i="1">
                          <a:solidFill>
                            <a:schemeClr val="tx1"/>
                          </a:solidFill>
                          <a:latin typeface="Cambria Math" panose="02040503050406030204" pitchFamily="18" charset="0"/>
                        </a:rPr>
                        <m:t>𝑝</m:t>
                      </m:r>
                      <m:r>
                        <a:rPr lang="en-US" sz="2000" i="1">
                          <a:solidFill>
                            <a:schemeClr val="tx1"/>
                          </a:solidFill>
                          <a:latin typeface="Cambria Math" panose="02040503050406030204" pitchFamily="18" charset="0"/>
                        </a:rPr>
                        <m:t>)</m:t>
                      </m:r>
                      <m:r>
                        <a:rPr lang="en-US" sz="2000" i="1">
                          <a:solidFill>
                            <a:schemeClr val="tx1"/>
                          </a:solidFill>
                          <a:latin typeface="Cambria Math" panose="02040503050406030204" pitchFamily="18" charset="0"/>
                        </a:rPr>
                        <m:t>𝑑𝑝</m:t>
                      </m:r>
                    </m:oMath>
                  </m:oMathPara>
                </a14:m>
                <a:endParaRPr lang="en-US" sz="2000" i="1" dirty="0">
                  <a:solidFill>
                    <a:schemeClr val="tx1"/>
                  </a:solidFill>
                  <a:latin typeface="Cambria Math" panose="02040503050406030204" pitchFamily="18" charset="0"/>
                </a:endParaRPr>
              </a:p>
              <a:p>
                <a:pPr algn="ctr"/>
                <a:endParaRPr lang="en-US" sz="2000" dirty="0">
                  <a:solidFill>
                    <a:schemeClr val="tx1"/>
                  </a:solidFill>
                </a:endParaRPr>
              </a:p>
              <a:p>
                <a:pPr algn="ctr"/>
                <a:endParaRPr lang="en-US" sz="3200" dirty="0">
                  <a:solidFill>
                    <a:schemeClr val="tx1"/>
                  </a:solidFill>
                </a:endParaRPr>
              </a:p>
            </p:txBody>
          </p:sp>
        </mc:Choice>
        <mc:Fallback xmlns="">
          <p:sp>
            <p:nvSpPr>
              <p:cNvPr id="14" name="Content Placeholder 2">
                <a:extLst>
                  <a:ext uri="{FF2B5EF4-FFF2-40B4-BE49-F238E27FC236}">
                    <a16:creationId xmlns:a16="http://schemas.microsoft.com/office/drawing/2014/main" id="{BBDF5494-6DF8-44E6-99A5-8516E3448891}"/>
                  </a:ext>
                </a:extLst>
              </p:cNvPr>
              <p:cNvSpPr txBox="1">
                <a:spLocks noRot="1" noChangeAspect="1" noMove="1" noResize="1" noEditPoints="1" noAdjustHandles="1" noChangeArrowheads="1" noChangeShapeType="1" noTextEdit="1"/>
              </p:cNvSpPr>
              <p:nvPr/>
            </p:nvSpPr>
            <p:spPr>
              <a:xfrm>
                <a:off x="6646864" y="2382513"/>
                <a:ext cx="5118475" cy="1046487"/>
              </a:xfrm>
              <a:prstGeom prst="rect">
                <a:avLst/>
              </a:prstGeom>
              <a:blipFill>
                <a:blip r:embed="rId7"/>
                <a:stretch>
                  <a:fillRect t="-3488"/>
                </a:stretch>
              </a:blipFill>
            </p:spPr>
            <p:txBody>
              <a:bodyPr/>
              <a:lstStyle/>
              <a:p>
                <a:r>
                  <a:rPr lang="en-US">
                    <a:noFill/>
                  </a:rPr>
                  <a:t> </a:t>
                </a:r>
              </a:p>
            </p:txBody>
          </p:sp>
        </mc:Fallback>
      </mc:AlternateContent>
      <p:graphicFrame>
        <p:nvGraphicFramePr>
          <p:cNvPr id="15" name="Object 2">
            <a:extLst>
              <a:ext uri="{FF2B5EF4-FFF2-40B4-BE49-F238E27FC236}">
                <a16:creationId xmlns:a16="http://schemas.microsoft.com/office/drawing/2014/main" id="{CC7F084F-16AD-4B33-B62F-50B4B12DFFF0}"/>
              </a:ext>
            </a:extLst>
          </p:cNvPr>
          <p:cNvGraphicFramePr>
            <a:graphicFrameLocks noChangeAspect="1"/>
          </p:cNvGraphicFramePr>
          <p:nvPr>
            <p:extLst>
              <p:ext uri="{D42A27DB-BD31-4B8C-83A1-F6EECF244321}">
                <p14:modId xmlns:p14="http://schemas.microsoft.com/office/powerpoint/2010/main" val="1986964779"/>
              </p:ext>
            </p:extLst>
          </p:nvPr>
        </p:nvGraphicFramePr>
        <p:xfrm>
          <a:off x="6630136" y="3429000"/>
          <a:ext cx="5151929" cy="1609725"/>
        </p:xfrm>
        <a:graphic>
          <a:graphicData uri="http://schemas.openxmlformats.org/presentationml/2006/ole">
            <mc:AlternateContent xmlns:mc="http://schemas.openxmlformats.org/markup-compatibility/2006">
              <mc:Choice xmlns:v="urn:schemas-microsoft-com:vml" Requires="v">
                <p:oleObj spid="_x0000_s1120" name="Equation" r:id="rId8" imgW="2616200" imgH="825500" progId="Equation.3">
                  <p:embed/>
                </p:oleObj>
              </mc:Choice>
              <mc:Fallback>
                <p:oleObj name="Equation" r:id="rId8" imgW="2616200" imgH="825500" progId="Equation.3">
                  <p:embed/>
                  <p:pic>
                    <p:nvPicPr>
                      <p:cNvPr id="59395" name="Object 2">
                        <a:extLst>
                          <a:ext uri="{FF2B5EF4-FFF2-40B4-BE49-F238E27FC236}">
                            <a16:creationId xmlns:a16="http://schemas.microsoft.com/office/drawing/2014/main" id="{F3737221-7991-4029-88E9-3F0F796A8E9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630136" y="3429000"/>
                        <a:ext cx="5151929" cy="1609725"/>
                      </a:xfrm>
                      <a:prstGeom prst="rect">
                        <a:avLst/>
                      </a:prstGeom>
                      <a:noFill/>
                      <a:ln>
                        <a:noFill/>
                      </a:ln>
                      <a:effectLst/>
                    </p:spPr>
                  </p:pic>
                </p:oleObj>
              </mc:Fallback>
            </mc:AlternateContent>
          </a:graphicData>
        </a:graphic>
      </p:graphicFrame>
      <mc:AlternateContent xmlns:mc="http://schemas.openxmlformats.org/markup-compatibility/2006" xmlns:a14="http://schemas.microsoft.com/office/drawing/2010/main">
        <mc:Choice Requires="a14">
          <p:sp>
            <p:nvSpPr>
              <p:cNvPr id="17" name="Content Placeholder 2">
                <a:extLst>
                  <a:ext uri="{FF2B5EF4-FFF2-40B4-BE49-F238E27FC236}">
                    <a16:creationId xmlns:a16="http://schemas.microsoft.com/office/drawing/2014/main" id="{EA84A7B5-9430-412D-A960-927AB7BF5578}"/>
                  </a:ext>
                </a:extLst>
              </p:cNvPr>
              <p:cNvSpPr txBox="1">
                <a:spLocks/>
              </p:cNvSpPr>
              <p:nvPr/>
            </p:nvSpPr>
            <p:spPr>
              <a:xfrm>
                <a:off x="6210651" y="5233522"/>
                <a:ext cx="5990897" cy="1046487"/>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14:m>
                  <m:oMathPara xmlns:m="http://schemas.openxmlformats.org/officeDocument/2006/math">
                    <m:oMathParaPr>
                      <m:jc m:val="centerGroup"/>
                    </m:oMathParaPr>
                    <m:oMath xmlns:m="http://schemas.openxmlformats.org/officeDocument/2006/math">
                      <m:sSub>
                        <m:sSubPr>
                          <m:ctrlPr>
                            <a:rPr lang="en-US" sz="2000" i="1" smtClean="0">
                              <a:solidFill>
                                <a:schemeClr val="tx1"/>
                              </a:solidFill>
                              <a:latin typeface="Cambria Math" panose="02040503050406030204" pitchFamily="18" charset="0"/>
                            </a:rPr>
                          </m:ctrlPr>
                        </m:sSubPr>
                        <m:e>
                          <m:r>
                            <a:rPr lang="en-US" sz="2000" i="1">
                              <a:solidFill>
                                <a:schemeClr val="tx1"/>
                              </a:solidFill>
                              <a:latin typeface="Cambria Math" panose="02040503050406030204" pitchFamily="18" charset="0"/>
                            </a:rPr>
                            <m:t>𝑅𝑓</m:t>
                          </m:r>
                          <m:r>
                            <m:rPr>
                              <m:nor/>
                            </m:rPr>
                            <a:rPr lang="en-US" sz="2000" i="1" dirty="0">
                              <a:solidFill>
                                <a:schemeClr val="tx1"/>
                              </a:solidFill>
                              <a:latin typeface="Cambria Math" panose="02040503050406030204" pitchFamily="18" charset="0"/>
                            </a:rPr>
                            <m:t> </m:t>
                          </m:r>
                        </m:e>
                        <m:sub>
                          <m:sSub>
                            <m:sSubPr>
                              <m:ctrlPr>
                                <a:rPr lang="en-US" sz="2000" i="1">
                                  <a:solidFill>
                                    <a:schemeClr val="tx1"/>
                                  </a:solidFill>
                                  <a:latin typeface="Cambria Math" panose="02040503050406030204" pitchFamily="18" charset="0"/>
                                </a:rPr>
                              </m:ctrlPr>
                            </m:sSubPr>
                            <m:e>
                              <m:r>
                                <a:rPr lang="en-US" sz="2000" i="1">
                                  <a:solidFill>
                                    <a:schemeClr val="tx1"/>
                                  </a:solidFill>
                                  <a:latin typeface="Cambria Math" panose="02040503050406030204" pitchFamily="18" charset="0"/>
                                </a:rPr>
                                <m:t>𝐿</m:t>
                              </m:r>
                            </m:e>
                            <m:sub>
                              <m:r>
                                <a:rPr lang="en-US" sz="2000" i="1">
                                  <a:solidFill>
                                    <a:schemeClr val="tx1"/>
                                  </a:solidFill>
                                  <a:latin typeface="Cambria Math" panose="02040503050406030204" pitchFamily="18" charset="0"/>
                                </a:rPr>
                                <m:t>𝑥</m:t>
                              </m:r>
                            </m:sub>
                          </m:sSub>
                        </m:sub>
                      </m:sSub>
                      <m:d>
                        <m:dPr>
                          <m:ctrlPr>
                            <a:rPr lang="en-US" sz="2000" i="1">
                              <a:solidFill>
                                <a:schemeClr val="tx1"/>
                              </a:solidFill>
                              <a:latin typeface="Cambria Math" panose="02040503050406030204" pitchFamily="18" charset="0"/>
                            </a:rPr>
                          </m:ctrlPr>
                        </m:dPr>
                        <m:e>
                          <m:sSubSup>
                            <m:sSubSupPr>
                              <m:ctrlPr>
                                <a:rPr lang="en-US" sz="2000" i="1">
                                  <a:solidFill>
                                    <a:schemeClr val="tx1"/>
                                  </a:solidFill>
                                  <a:latin typeface="Cambria Math" panose="02040503050406030204" pitchFamily="18" charset="0"/>
                                </a:rPr>
                              </m:ctrlPr>
                            </m:sSubSupPr>
                            <m:e>
                              <m:r>
                                <a:rPr lang="en-US" sz="2000" i="1">
                                  <a:solidFill>
                                    <a:schemeClr val="tx1"/>
                                  </a:solidFill>
                                  <a:latin typeface="Cambria Math" panose="02040503050406030204" pitchFamily="18" charset="0"/>
                                </a:rPr>
                                <m:t>𝑠</m:t>
                              </m:r>
                            </m:e>
                            <m:sub>
                              <m:r>
                                <a:rPr lang="en-US" sz="2000" i="1">
                                  <a:solidFill>
                                    <a:schemeClr val="tx1"/>
                                  </a:solidFill>
                                  <a:latin typeface="Cambria Math" panose="02040503050406030204" pitchFamily="18" charset="0"/>
                                </a:rPr>
                                <m:t>𝑦</m:t>
                              </m:r>
                            </m:sub>
                            <m:sup>
                              <m:r>
                                <a:rPr lang="en-US" sz="2000" i="1">
                                  <a:solidFill>
                                    <a:schemeClr val="tx1"/>
                                  </a:solidFill>
                                  <a:latin typeface="Cambria Math" panose="02040503050406030204" pitchFamily="18" charset="0"/>
                                </a:rPr>
                                <m:t>𝑥</m:t>
                              </m:r>
                            </m:sup>
                          </m:sSubSup>
                          <m:r>
                            <a:rPr lang="en-US" sz="2000" b="0" i="1" smtClean="0">
                              <a:solidFill>
                                <a:schemeClr val="tx1"/>
                              </a:solidFill>
                              <a:latin typeface="Cambria Math" panose="02040503050406030204" pitchFamily="18" charset="0"/>
                            </a:rPr>
                            <m:t>,</m:t>
                          </m:r>
                          <m:sSubSup>
                            <m:sSubSupPr>
                              <m:ctrlPr>
                                <a:rPr lang="en-US" sz="2000" i="1">
                                  <a:solidFill>
                                    <a:schemeClr val="tx1"/>
                                  </a:solidFill>
                                  <a:latin typeface="Cambria Math" panose="02040503050406030204" pitchFamily="18" charset="0"/>
                                </a:rPr>
                              </m:ctrlPr>
                            </m:sSubSupPr>
                            <m:e>
                              <m:r>
                                <a:rPr lang="en-US" sz="2000" b="0" i="1" smtClean="0">
                                  <a:solidFill>
                                    <a:schemeClr val="tx1"/>
                                  </a:solidFill>
                                  <a:latin typeface="Cambria Math" panose="02040503050406030204" pitchFamily="18" charset="0"/>
                                </a:rPr>
                                <m:t>𝑡</m:t>
                              </m:r>
                            </m:e>
                            <m:sub>
                              <m:r>
                                <a:rPr lang="en-US" sz="2000" i="1">
                                  <a:solidFill>
                                    <a:schemeClr val="tx1"/>
                                  </a:solidFill>
                                  <a:latin typeface="Cambria Math" panose="02040503050406030204" pitchFamily="18" charset="0"/>
                                </a:rPr>
                                <m:t>𝑦</m:t>
                              </m:r>
                            </m:sub>
                            <m:sup>
                              <m:r>
                                <a:rPr lang="en-US" sz="2000" i="1">
                                  <a:solidFill>
                                    <a:schemeClr val="tx1"/>
                                  </a:solidFill>
                                  <a:latin typeface="Cambria Math" panose="02040503050406030204" pitchFamily="18" charset="0"/>
                                </a:rPr>
                                <m:t>𝑥</m:t>
                              </m:r>
                            </m:sup>
                          </m:sSubSup>
                          <m:r>
                            <a:rPr lang="en-US" sz="2000" b="0" i="1" smtClean="0">
                              <a:solidFill>
                                <a:schemeClr val="tx1"/>
                              </a:solidFill>
                              <a:latin typeface="Cambria Math" panose="02040503050406030204" pitchFamily="18" charset="0"/>
                            </a:rPr>
                            <m:t>,</m:t>
                          </m:r>
                          <m:sSubSup>
                            <m:sSubSupPr>
                              <m:ctrlPr>
                                <a:rPr lang="en-US" sz="2000" i="1">
                                  <a:solidFill>
                                    <a:schemeClr val="tx1"/>
                                  </a:solidFill>
                                  <a:latin typeface="Cambria Math" panose="02040503050406030204" pitchFamily="18" charset="0"/>
                                </a:rPr>
                              </m:ctrlPr>
                            </m:sSubSupPr>
                            <m:e>
                              <m:r>
                                <a:rPr lang="en-US" sz="2000" i="1">
                                  <a:solidFill>
                                    <a:schemeClr val="tx1"/>
                                  </a:solidFill>
                                  <a:latin typeface="Cambria Math" panose="02040503050406030204" pitchFamily="18" charset="0"/>
                                </a:rPr>
                                <m:t>𝑠</m:t>
                              </m:r>
                            </m:e>
                            <m:sub>
                              <m:r>
                                <a:rPr lang="en-US" sz="2000" b="0" i="1" smtClean="0">
                                  <a:solidFill>
                                    <a:schemeClr val="tx1"/>
                                  </a:solidFill>
                                  <a:latin typeface="Cambria Math" panose="02040503050406030204" pitchFamily="18" charset="0"/>
                                </a:rPr>
                                <m:t>𝑧</m:t>
                              </m:r>
                            </m:sub>
                            <m:sup>
                              <m:r>
                                <a:rPr lang="en-US" sz="2000" i="1">
                                  <a:solidFill>
                                    <a:schemeClr val="tx1"/>
                                  </a:solidFill>
                                  <a:latin typeface="Cambria Math" panose="02040503050406030204" pitchFamily="18" charset="0"/>
                                </a:rPr>
                                <m:t>𝑥</m:t>
                              </m:r>
                            </m:sup>
                          </m:sSubSup>
                          <m:r>
                            <a:rPr lang="en-US" sz="2000" i="1">
                              <a:solidFill>
                                <a:schemeClr val="tx1"/>
                              </a:solidFill>
                              <a:latin typeface="Cambria Math" panose="02040503050406030204" pitchFamily="18" charset="0"/>
                            </a:rPr>
                            <m:t>,</m:t>
                          </m:r>
                          <m:sSubSup>
                            <m:sSubSupPr>
                              <m:ctrlPr>
                                <a:rPr lang="en-US" sz="2000" i="1">
                                  <a:solidFill>
                                    <a:schemeClr val="tx1"/>
                                  </a:solidFill>
                                  <a:latin typeface="Cambria Math" panose="02040503050406030204" pitchFamily="18" charset="0"/>
                                </a:rPr>
                              </m:ctrlPr>
                            </m:sSubSupPr>
                            <m:e>
                              <m:r>
                                <a:rPr lang="en-US" sz="2000" i="1">
                                  <a:solidFill>
                                    <a:schemeClr val="tx1"/>
                                  </a:solidFill>
                                  <a:latin typeface="Cambria Math" panose="02040503050406030204" pitchFamily="18" charset="0"/>
                                </a:rPr>
                                <m:t>𝑡</m:t>
                              </m:r>
                            </m:e>
                            <m:sub>
                              <m:r>
                                <a:rPr lang="en-US" sz="2000" b="0" i="1" smtClean="0">
                                  <a:solidFill>
                                    <a:schemeClr val="tx1"/>
                                  </a:solidFill>
                                  <a:latin typeface="Cambria Math" panose="02040503050406030204" pitchFamily="18" charset="0"/>
                                </a:rPr>
                                <m:t>𝑧</m:t>
                              </m:r>
                            </m:sub>
                            <m:sup>
                              <m:r>
                                <a:rPr lang="en-US" sz="2000" i="1">
                                  <a:solidFill>
                                    <a:schemeClr val="tx1"/>
                                  </a:solidFill>
                                  <a:latin typeface="Cambria Math" panose="02040503050406030204" pitchFamily="18" charset="0"/>
                                </a:rPr>
                                <m:t>𝑥</m:t>
                              </m:r>
                            </m:sup>
                          </m:sSubSup>
                        </m:e>
                      </m:d>
                      <m:r>
                        <a:rPr lang="en-US" sz="2000" b="0" i="1" smtClean="0">
                          <a:solidFill>
                            <a:schemeClr val="tx1"/>
                          </a:solidFill>
                          <a:latin typeface="Cambria Math" panose="02040503050406030204" pitchFamily="18" charset="0"/>
                        </a:rPr>
                        <m:t>=</m:t>
                      </m:r>
                    </m:oMath>
                  </m:oMathPara>
                </a14:m>
                <a:endParaRPr lang="en-US" sz="2000" b="0" i="1" dirty="0">
                  <a:solidFill>
                    <a:schemeClr val="tx1"/>
                  </a:solidFill>
                  <a:latin typeface="Cambria Math" panose="02040503050406030204" pitchFamily="18" charset="0"/>
                </a:endParaRPr>
              </a:p>
              <a:p>
                <a:pPr algn="ctr"/>
                <a14:m>
                  <m:oMath xmlns:m="http://schemas.openxmlformats.org/officeDocument/2006/math">
                    <m:nary>
                      <m:naryPr>
                        <m:chr m:val="∭"/>
                        <m:limLoc m:val="undOvr"/>
                        <m:subHide m:val="on"/>
                        <m:supHide m:val="on"/>
                        <m:ctrlPr>
                          <a:rPr lang="en-US" sz="2000" b="0" i="1" smtClean="0">
                            <a:solidFill>
                              <a:schemeClr val="tx1"/>
                            </a:solidFill>
                            <a:latin typeface="Cambria Math" panose="02040503050406030204" pitchFamily="18" charset="0"/>
                          </a:rPr>
                        </m:ctrlPr>
                      </m:naryPr>
                      <m:sub/>
                      <m:sup/>
                      <m:e>
                        <m:r>
                          <a:rPr lang="en-US" sz="2000" b="0" i="1" smtClean="0">
                            <a:solidFill>
                              <a:schemeClr val="tx1"/>
                            </a:solidFill>
                            <a:latin typeface="Cambria Math" panose="02040503050406030204" pitchFamily="18" charset="0"/>
                          </a:rPr>
                          <m:t>𝑓</m:t>
                        </m:r>
                        <m:d>
                          <m:dPr>
                            <m:ctrlPr>
                              <a:rPr lang="en-US" sz="2000" b="0" i="1" smtClean="0">
                                <a:solidFill>
                                  <a:schemeClr val="tx1"/>
                                </a:solidFill>
                                <a:latin typeface="Cambria Math" panose="02040503050406030204" pitchFamily="18" charset="0"/>
                              </a:rPr>
                            </m:ctrlPr>
                          </m:dPr>
                          <m:e>
                            <m:r>
                              <a:rPr lang="en-US" sz="2000" b="0" i="1" smtClean="0">
                                <a:solidFill>
                                  <a:schemeClr val="tx1"/>
                                </a:solidFill>
                                <a:latin typeface="Cambria Math" panose="02040503050406030204" pitchFamily="18" charset="0"/>
                              </a:rPr>
                              <m:t>𝑥</m:t>
                            </m:r>
                            <m:r>
                              <a:rPr lang="en-US" sz="2000" b="0"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𝑦</m:t>
                            </m:r>
                            <m:r>
                              <a:rPr lang="en-US" sz="2000" b="0"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𝑧</m:t>
                            </m:r>
                          </m:e>
                        </m:d>
                        <m:r>
                          <a:rPr lang="en-US" sz="2000" b="0" i="1" smtClean="0">
                            <a:solidFill>
                              <a:schemeClr val="tx1"/>
                            </a:solidFill>
                            <a:latin typeface="Cambria Math" panose="02040503050406030204" pitchFamily="18" charset="0"/>
                            <a:ea typeface="Cambria Math" panose="02040503050406030204" pitchFamily="18" charset="0"/>
                          </a:rPr>
                          <m:t>𝛿</m:t>
                        </m:r>
                        <m:d>
                          <m:dPr>
                            <m:ctrlPr>
                              <a:rPr lang="en-US" sz="2000" b="0" i="1" smtClean="0">
                                <a:solidFill>
                                  <a:schemeClr val="tx1"/>
                                </a:solidFill>
                                <a:latin typeface="Cambria Math" panose="02040503050406030204" pitchFamily="18" charset="0"/>
                                <a:ea typeface="Cambria Math" panose="02040503050406030204" pitchFamily="18" charset="0"/>
                              </a:rPr>
                            </m:ctrlPr>
                          </m:dPr>
                          <m:e>
                            <m:r>
                              <a:rPr lang="en-US" sz="2000" b="0" i="1" smtClean="0">
                                <a:solidFill>
                                  <a:schemeClr val="tx1"/>
                                </a:solidFill>
                                <a:latin typeface="Cambria Math" panose="02040503050406030204" pitchFamily="18" charset="0"/>
                                <a:ea typeface="Cambria Math" panose="02040503050406030204" pitchFamily="18" charset="0"/>
                              </a:rPr>
                              <m:t>𝑦</m:t>
                            </m:r>
                            <m:r>
                              <a:rPr lang="en-US" sz="2000" b="0" i="1" smtClean="0">
                                <a:solidFill>
                                  <a:schemeClr val="tx1"/>
                                </a:solidFill>
                                <a:latin typeface="Cambria Math" panose="02040503050406030204" pitchFamily="18" charset="0"/>
                                <a:ea typeface="Cambria Math" panose="02040503050406030204" pitchFamily="18" charset="0"/>
                              </a:rPr>
                              <m:t>−</m:t>
                            </m:r>
                            <m:sSubSup>
                              <m:sSubSupPr>
                                <m:ctrlPr>
                                  <a:rPr lang="en-US" sz="2000" i="1">
                                    <a:solidFill>
                                      <a:schemeClr val="tx1"/>
                                    </a:solidFill>
                                    <a:latin typeface="Cambria Math" panose="02040503050406030204" pitchFamily="18" charset="0"/>
                                  </a:rPr>
                                </m:ctrlPr>
                              </m:sSubSupPr>
                              <m:e>
                                <m:r>
                                  <a:rPr lang="en-US" sz="2000" i="1">
                                    <a:solidFill>
                                      <a:schemeClr val="tx1"/>
                                    </a:solidFill>
                                    <a:latin typeface="Cambria Math" panose="02040503050406030204" pitchFamily="18" charset="0"/>
                                  </a:rPr>
                                  <m:t>𝑠</m:t>
                                </m:r>
                              </m:e>
                              <m:sub>
                                <m:r>
                                  <a:rPr lang="en-US" sz="2000" i="1">
                                    <a:solidFill>
                                      <a:schemeClr val="tx1"/>
                                    </a:solidFill>
                                    <a:latin typeface="Cambria Math" panose="02040503050406030204" pitchFamily="18" charset="0"/>
                                  </a:rPr>
                                  <m:t>𝑦</m:t>
                                </m:r>
                              </m:sub>
                              <m:sup>
                                <m:r>
                                  <a:rPr lang="en-US" sz="2000" i="1">
                                    <a:solidFill>
                                      <a:schemeClr val="tx1"/>
                                    </a:solidFill>
                                    <a:latin typeface="Cambria Math" panose="02040503050406030204" pitchFamily="18" charset="0"/>
                                  </a:rPr>
                                  <m:t>𝑥</m:t>
                                </m:r>
                              </m:sup>
                            </m:sSubSup>
                            <m:r>
                              <a:rPr lang="en-US" sz="2000" b="0" i="1" smtClean="0">
                                <a:solidFill>
                                  <a:schemeClr val="tx1"/>
                                </a:solidFill>
                                <a:latin typeface="Cambria Math" panose="02040503050406030204" pitchFamily="18" charset="0"/>
                              </a:rPr>
                              <m:t>−</m:t>
                            </m:r>
                            <m:sSubSup>
                              <m:sSubSupPr>
                                <m:ctrlPr>
                                  <a:rPr lang="en-US" sz="2000" i="1">
                                    <a:solidFill>
                                      <a:schemeClr val="tx1"/>
                                    </a:solidFill>
                                    <a:latin typeface="Cambria Math" panose="02040503050406030204" pitchFamily="18" charset="0"/>
                                  </a:rPr>
                                </m:ctrlPr>
                              </m:sSubSupPr>
                              <m:e>
                                <m:r>
                                  <a:rPr lang="en-US" sz="2000" i="1">
                                    <a:solidFill>
                                      <a:schemeClr val="tx1"/>
                                    </a:solidFill>
                                    <a:latin typeface="Cambria Math" panose="02040503050406030204" pitchFamily="18" charset="0"/>
                                  </a:rPr>
                                  <m:t>𝑡</m:t>
                                </m:r>
                              </m:e>
                              <m:sub>
                                <m:r>
                                  <a:rPr lang="en-US" sz="2000" i="1">
                                    <a:solidFill>
                                      <a:schemeClr val="tx1"/>
                                    </a:solidFill>
                                    <a:latin typeface="Cambria Math" panose="02040503050406030204" pitchFamily="18" charset="0"/>
                                  </a:rPr>
                                  <m:t>𝑦</m:t>
                                </m:r>
                              </m:sub>
                              <m:sup>
                                <m:r>
                                  <a:rPr lang="en-US" sz="2000" i="1">
                                    <a:solidFill>
                                      <a:schemeClr val="tx1"/>
                                    </a:solidFill>
                                    <a:latin typeface="Cambria Math" panose="02040503050406030204" pitchFamily="18" charset="0"/>
                                  </a:rPr>
                                  <m:t>𝑥</m:t>
                                </m:r>
                              </m:sup>
                            </m:sSubSup>
                          </m:e>
                        </m:d>
                        <m:r>
                          <a:rPr lang="en-US" sz="2000" i="1">
                            <a:solidFill>
                              <a:schemeClr val="tx1"/>
                            </a:solidFill>
                            <a:latin typeface="Cambria Math" panose="02040503050406030204" pitchFamily="18" charset="0"/>
                            <a:ea typeface="Cambria Math" panose="02040503050406030204" pitchFamily="18" charset="0"/>
                          </a:rPr>
                          <m:t>𝛿</m:t>
                        </m:r>
                        <m:d>
                          <m:dPr>
                            <m:ctrlPr>
                              <a:rPr lang="en-US" sz="2000" i="1">
                                <a:solidFill>
                                  <a:schemeClr val="tx1"/>
                                </a:solidFill>
                                <a:latin typeface="Cambria Math" panose="02040503050406030204" pitchFamily="18" charset="0"/>
                                <a:ea typeface="Cambria Math" panose="02040503050406030204" pitchFamily="18" charset="0"/>
                              </a:rPr>
                            </m:ctrlPr>
                          </m:dPr>
                          <m:e>
                            <m:r>
                              <a:rPr lang="en-US" sz="2000" b="0" i="1" smtClean="0">
                                <a:solidFill>
                                  <a:schemeClr val="tx1"/>
                                </a:solidFill>
                                <a:latin typeface="Cambria Math" panose="02040503050406030204" pitchFamily="18" charset="0"/>
                                <a:ea typeface="Cambria Math" panose="02040503050406030204" pitchFamily="18" charset="0"/>
                              </a:rPr>
                              <m:t>𝑧</m:t>
                            </m:r>
                            <m:r>
                              <a:rPr lang="en-US" sz="2000" i="1">
                                <a:solidFill>
                                  <a:schemeClr val="tx1"/>
                                </a:solidFill>
                                <a:latin typeface="Cambria Math" panose="02040503050406030204" pitchFamily="18" charset="0"/>
                                <a:ea typeface="Cambria Math" panose="02040503050406030204" pitchFamily="18" charset="0"/>
                              </a:rPr>
                              <m:t>−</m:t>
                            </m:r>
                            <m:sSubSup>
                              <m:sSubSupPr>
                                <m:ctrlPr>
                                  <a:rPr lang="en-US" sz="2000" i="1">
                                    <a:solidFill>
                                      <a:schemeClr val="tx1"/>
                                    </a:solidFill>
                                    <a:latin typeface="Cambria Math" panose="02040503050406030204" pitchFamily="18" charset="0"/>
                                  </a:rPr>
                                </m:ctrlPr>
                              </m:sSubSupPr>
                              <m:e>
                                <m:r>
                                  <a:rPr lang="en-US" sz="2000" i="1">
                                    <a:solidFill>
                                      <a:schemeClr val="tx1"/>
                                    </a:solidFill>
                                    <a:latin typeface="Cambria Math" panose="02040503050406030204" pitchFamily="18" charset="0"/>
                                  </a:rPr>
                                  <m:t>𝑠</m:t>
                                </m:r>
                              </m:e>
                              <m:sub>
                                <m:r>
                                  <a:rPr lang="en-US" sz="2000" b="0" i="1" smtClean="0">
                                    <a:solidFill>
                                      <a:schemeClr val="tx1"/>
                                    </a:solidFill>
                                    <a:latin typeface="Cambria Math" panose="02040503050406030204" pitchFamily="18" charset="0"/>
                                  </a:rPr>
                                  <m:t>𝑧</m:t>
                                </m:r>
                              </m:sub>
                              <m:sup>
                                <m:r>
                                  <a:rPr lang="en-US" sz="2000" i="1">
                                    <a:solidFill>
                                      <a:schemeClr val="tx1"/>
                                    </a:solidFill>
                                    <a:latin typeface="Cambria Math" panose="02040503050406030204" pitchFamily="18" charset="0"/>
                                  </a:rPr>
                                  <m:t>𝑥</m:t>
                                </m:r>
                              </m:sup>
                            </m:sSubSup>
                            <m:r>
                              <a:rPr lang="en-US" sz="2000" i="1">
                                <a:solidFill>
                                  <a:schemeClr val="tx1"/>
                                </a:solidFill>
                                <a:latin typeface="Cambria Math" panose="02040503050406030204" pitchFamily="18" charset="0"/>
                              </a:rPr>
                              <m:t>−</m:t>
                            </m:r>
                            <m:sSubSup>
                              <m:sSubSupPr>
                                <m:ctrlPr>
                                  <a:rPr lang="en-US" sz="2000" i="1">
                                    <a:solidFill>
                                      <a:schemeClr val="tx1"/>
                                    </a:solidFill>
                                    <a:latin typeface="Cambria Math" panose="02040503050406030204" pitchFamily="18" charset="0"/>
                                  </a:rPr>
                                </m:ctrlPr>
                              </m:sSubSupPr>
                              <m:e>
                                <m:r>
                                  <a:rPr lang="en-US" sz="2000" i="1">
                                    <a:solidFill>
                                      <a:schemeClr val="tx1"/>
                                    </a:solidFill>
                                    <a:latin typeface="Cambria Math" panose="02040503050406030204" pitchFamily="18" charset="0"/>
                                  </a:rPr>
                                  <m:t>𝑡</m:t>
                                </m:r>
                              </m:e>
                              <m:sub>
                                <m:r>
                                  <a:rPr lang="en-US" sz="2000" b="0" i="1" smtClean="0">
                                    <a:solidFill>
                                      <a:schemeClr val="tx1"/>
                                    </a:solidFill>
                                    <a:latin typeface="Cambria Math" panose="02040503050406030204" pitchFamily="18" charset="0"/>
                                  </a:rPr>
                                  <m:t>𝑧</m:t>
                                </m:r>
                              </m:sub>
                              <m:sup>
                                <m:r>
                                  <a:rPr lang="en-US" sz="2000" i="1">
                                    <a:solidFill>
                                      <a:schemeClr val="tx1"/>
                                    </a:solidFill>
                                    <a:latin typeface="Cambria Math" panose="02040503050406030204" pitchFamily="18" charset="0"/>
                                  </a:rPr>
                                  <m:t>𝑥</m:t>
                                </m:r>
                              </m:sup>
                            </m:sSubSup>
                          </m:e>
                        </m:d>
                        <m:r>
                          <a:rPr lang="en-US" sz="2000" b="0" i="1" smtClean="0">
                            <a:solidFill>
                              <a:schemeClr val="tx1"/>
                            </a:solidFill>
                            <a:latin typeface="Cambria Math" panose="02040503050406030204" pitchFamily="18" charset="0"/>
                          </a:rPr>
                          <m:t>𝑑𝑥𝑑𝑦𝑑𝑧</m:t>
                        </m:r>
                      </m:e>
                    </m:nary>
                  </m:oMath>
                </a14:m>
                <a:r>
                  <a:rPr lang="en-US" sz="1800" i="1" dirty="0">
                    <a:solidFill>
                      <a:schemeClr val="tx1"/>
                    </a:solidFill>
                    <a:latin typeface="Cambria Math" panose="02040503050406030204" pitchFamily="18" charset="0"/>
                  </a:rPr>
                  <a:t> </a:t>
                </a:r>
              </a:p>
            </p:txBody>
          </p:sp>
        </mc:Choice>
        <mc:Fallback xmlns="">
          <p:sp>
            <p:nvSpPr>
              <p:cNvPr id="17" name="Content Placeholder 2">
                <a:extLst>
                  <a:ext uri="{FF2B5EF4-FFF2-40B4-BE49-F238E27FC236}">
                    <a16:creationId xmlns:a16="http://schemas.microsoft.com/office/drawing/2014/main" id="{EA84A7B5-9430-412D-A960-927AB7BF5578}"/>
                  </a:ext>
                </a:extLst>
              </p:cNvPr>
              <p:cNvSpPr txBox="1">
                <a:spLocks noRot="1" noChangeAspect="1" noMove="1" noResize="1" noEditPoints="1" noAdjustHandles="1" noChangeArrowheads="1" noChangeShapeType="1" noTextEdit="1"/>
              </p:cNvSpPr>
              <p:nvPr/>
            </p:nvSpPr>
            <p:spPr>
              <a:xfrm>
                <a:off x="6210651" y="5233522"/>
                <a:ext cx="5990897" cy="1046487"/>
              </a:xfrm>
              <a:prstGeom prst="rect">
                <a:avLst/>
              </a:prstGeom>
              <a:blipFill>
                <a:blip r:embed="rId10"/>
                <a:stretch>
                  <a:fillRect l="-4476" t="-10526" b="-78363"/>
                </a:stretch>
              </a:blipFill>
            </p:spPr>
            <p:txBody>
              <a:bodyPr/>
              <a:lstStyle/>
              <a:p>
                <a:r>
                  <a:rPr lang="en-US">
                    <a:noFill/>
                  </a:rPr>
                  <a:t> </a:t>
                </a:r>
              </a:p>
            </p:txBody>
          </p:sp>
        </mc:Fallback>
      </mc:AlternateContent>
      <p:cxnSp>
        <p:nvCxnSpPr>
          <p:cNvPr id="8" name="Straight Connector 7">
            <a:extLst>
              <a:ext uri="{FF2B5EF4-FFF2-40B4-BE49-F238E27FC236}">
                <a16:creationId xmlns:a16="http://schemas.microsoft.com/office/drawing/2014/main" id="{D7F4DD2C-9F75-492D-96C7-F0A60FC45827}"/>
              </a:ext>
            </a:extLst>
          </p:cNvPr>
          <p:cNvCxnSpPr/>
          <p:nvPr/>
        </p:nvCxnSpPr>
        <p:spPr>
          <a:xfrm>
            <a:off x="6095999" y="2554014"/>
            <a:ext cx="0" cy="3550953"/>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Content Placeholder 2">
                <a:extLst>
                  <a:ext uri="{FF2B5EF4-FFF2-40B4-BE49-F238E27FC236}">
                    <a16:creationId xmlns:a16="http://schemas.microsoft.com/office/drawing/2014/main" id="{0231CE1E-F875-409B-A47D-C9830E39FE6E}"/>
                  </a:ext>
                </a:extLst>
              </p:cNvPr>
              <p:cNvSpPr txBox="1">
                <a:spLocks/>
              </p:cNvSpPr>
              <p:nvPr/>
            </p:nvSpPr>
            <p:spPr>
              <a:xfrm>
                <a:off x="2089396" y="6244745"/>
                <a:ext cx="1587990" cy="571787"/>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14:m>
                  <m:oMathPara xmlns:m="http://schemas.openxmlformats.org/officeDocument/2006/math">
                    <m:oMathParaPr>
                      <m:jc m:val="centerGroup"/>
                    </m:oMathParaPr>
                    <m:oMath xmlns:m="http://schemas.openxmlformats.org/officeDocument/2006/math">
                      <m:sSup>
                        <m:sSupPr>
                          <m:ctrlPr>
                            <a:rPr lang="en-US" sz="2000" i="1" smtClean="0">
                              <a:solidFill>
                                <a:schemeClr val="tx1"/>
                              </a:solidFill>
                              <a:latin typeface="Cambria Math" panose="02040503050406030204" pitchFamily="18" charset="0"/>
                            </a:rPr>
                          </m:ctrlPr>
                        </m:sSupPr>
                        <m:e>
                          <m:r>
                            <a:rPr lang="en-US" sz="2000" b="0" i="1" smtClean="0">
                              <a:solidFill>
                                <a:schemeClr val="tx1"/>
                              </a:solidFill>
                              <a:latin typeface="Cambria Math" panose="02040503050406030204" pitchFamily="18" charset="0"/>
                            </a:rPr>
                            <m:t>𝑅𝑓</m:t>
                          </m:r>
                          <m:r>
                            <a:rPr lang="en-US" sz="2000" b="0"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𝑅</m:t>
                          </m:r>
                        </m:e>
                        <m:sup>
                          <m:r>
                            <a:rPr lang="en-US" sz="2000" b="0" i="1" smtClean="0">
                              <a:solidFill>
                                <a:schemeClr val="tx1"/>
                              </a:solidFill>
                              <a:latin typeface="Cambria Math" panose="02040503050406030204" pitchFamily="18" charset="0"/>
                            </a:rPr>
                            <m:t>2</m:t>
                          </m:r>
                        </m:sup>
                      </m:sSup>
                      <m:r>
                        <a:rPr lang="en-US" sz="2000" i="1" smtClean="0">
                          <a:solidFill>
                            <a:schemeClr val="tx1"/>
                          </a:solidFill>
                          <a:latin typeface="Cambria Math" panose="02040503050406030204" pitchFamily="18" charset="0"/>
                          <a:ea typeface="Cambria Math" panose="02040503050406030204" pitchFamily="18" charset="0"/>
                        </a:rPr>
                        <m:t>→</m:t>
                      </m:r>
                      <m:sSup>
                        <m:sSupPr>
                          <m:ctrlPr>
                            <a:rPr lang="en-US" sz="2000" i="1" smtClean="0">
                              <a:solidFill>
                                <a:schemeClr val="tx1"/>
                              </a:solidFill>
                              <a:latin typeface="Cambria Math" panose="02040503050406030204" pitchFamily="18" charset="0"/>
                              <a:ea typeface="Cambria Math" panose="02040503050406030204" pitchFamily="18" charset="0"/>
                            </a:rPr>
                          </m:ctrlPr>
                        </m:sSupPr>
                        <m:e>
                          <m:r>
                            <a:rPr lang="en-US" sz="2000" b="0" i="1" smtClean="0">
                              <a:solidFill>
                                <a:schemeClr val="tx1"/>
                              </a:solidFill>
                              <a:latin typeface="Cambria Math" panose="02040503050406030204" pitchFamily="18" charset="0"/>
                              <a:ea typeface="Cambria Math" panose="02040503050406030204" pitchFamily="18" charset="0"/>
                            </a:rPr>
                            <m:t>𝑅</m:t>
                          </m:r>
                        </m:e>
                        <m:sup>
                          <m:r>
                            <a:rPr lang="en-US" sz="2000" b="0" i="1" smtClean="0">
                              <a:solidFill>
                                <a:schemeClr val="tx1"/>
                              </a:solidFill>
                              <a:latin typeface="Cambria Math" panose="02040503050406030204" pitchFamily="18" charset="0"/>
                              <a:ea typeface="Cambria Math" panose="02040503050406030204" pitchFamily="18" charset="0"/>
                            </a:rPr>
                            <m:t>2</m:t>
                          </m:r>
                        </m:sup>
                      </m:sSup>
                    </m:oMath>
                  </m:oMathPara>
                </a14:m>
                <a:endParaRPr lang="en-US" sz="2000" i="1" dirty="0">
                  <a:solidFill>
                    <a:schemeClr val="tx1"/>
                  </a:solidFill>
                </a:endParaRPr>
              </a:p>
              <a:p>
                <a:pPr algn="ctr"/>
                <a:endParaRPr lang="en-US" sz="3200" dirty="0">
                  <a:solidFill>
                    <a:schemeClr val="tx1"/>
                  </a:solidFill>
                </a:endParaRPr>
              </a:p>
            </p:txBody>
          </p:sp>
        </mc:Choice>
        <mc:Fallback xmlns="">
          <p:sp>
            <p:nvSpPr>
              <p:cNvPr id="21" name="Content Placeholder 2">
                <a:extLst>
                  <a:ext uri="{FF2B5EF4-FFF2-40B4-BE49-F238E27FC236}">
                    <a16:creationId xmlns:a16="http://schemas.microsoft.com/office/drawing/2014/main" id="{0231CE1E-F875-409B-A47D-C9830E39FE6E}"/>
                  </a:ext>
                </a:extLst>
              </p:cNvPr>
              <p:cNvSpPr txBox="1">
                <a:spLocks noRot="1" noChangeAspect="1" noMove="1" noResize="1" noEditPoints="1" noAdjustHandles="1" noChangeArrowheads="1" noChangeShapeType="1" noTextEdit="1"/>
              </p:cNvSpPr>
              <p:nvPr/>
            </p:nvSpPr>
            <p:spPr>
              <a:xfrm>
                <a:off x="2089396" y="6244745"/>
                <a:ext cx="1587990" cy="571787"/>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Content Placeholder 2">
                <a:extLst>
                  <a:ext uri="{FF2B5EF4-FFF2-40B4-BE49-F238E27FC236}">
                    <a16:creationId xmlns:a16="http://schemas.microsoft.com/office/drawing/2014/main" id="{AAB4F45A-06A8-4EA6-A8D1-4CA0A2FF721D}"/>
                  </a:ext>
                </a:extLst>
              </p:cNvPr>
              <p:cNvSpPr txBox="1">
                <a:spLocks/>
              </p:cNvSpPr>
              <p:nvPr/>
            </p:nvSpPr>
            <p:spPr>
              <a:xfrm>
                <a:off x="8295755" y="6304609"/>
                <a:ext cx="1587990" cy="571787"/>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14:m>
                  <m:oMathPara xmlns:m="http://schemas.openxmlformats.org/officeDocument/2006/math">
                    <m:oMathParaPr>
                      <m:jc m:val="centerGroup"/>
                    </m:oMathParaPr>
                    <m:oMath xmlns:m="http://schemas.openxmlformats.org/officeDocument/2006/math">
                      <m:sSup>
                        <m:sSupPr>
                          <m:ctrlPr>
                            <a:rPr lang="en-US" sz="2000" i="1" smtClean="0">
                              <a:solidFill>
                                <a:schemeClr val="tx1"/>
                              </a:solidFill>
                              <a:latin typeface="Cambria Math" panose="02040503050406030204" pitchFamily="18" charset="0"/>
                            </a:rPr>
                          </m:ctrlPr>
                        </m:sSupPr>
                        <m:e>
                          <m:r>
                            <a:rPr lang="en-US" sz="2000" b="0" i="1" smtClean="0">
                              <a:solidFill>
                                <a:schemeClr val="tx1"/>
                              </a:solidFill>
                              <a:latin typeface="Cambria Math" panose="02040503050406030204" pitchFamily="18" charset="0"/>
                            </a:rPr>
                            <m:t>𝑅𝑓</m:t>
                          </m:r>
                          <m:r>
                            <a:rPr lang="en-US" sz="2000" b="0"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𝑅</m:t>
                          </m:r>
                        </m:e>
                        <m:sup>
                          <m:r>
                            <a:rPr lang="en-US" sz="2000" b="0" i="1" smtClean="0">
                              <a:solidFill>
                                <a:schemeClr val="tx1"/>
                              </a:solidFill>
                              <a:latin typeface="Cambria Math" panose="02040503050406030204" pitchFamily="18" charset="0"/>
                            </a:rPr>
                            <m:t>3</m:t>
                          </m:r>
                        </m:sup>
                      </m:sSup>
                      <m:r>
                        <a:rPr lang="en-US" sz="2000" i="1" smtClean="0">
                          <a:solidFill>
                            <a:schemeClr val="tx1"/>
                          </a:solidFill>
                          <a:latin typeface="Cambria Math" panose="02040503050406030204" pitchFamily="18" charset="0"/>
                          <a:ea typeface="Cambria Math" panose="02040503050406030204" pitchFamily="18" charset="0"/>
                        </a:rPr>
                        <m:t>→</m:t>
                      </m:r>
                      <m:sSup>
                        <m:sSupPr>
                          <m:ctrlPr>
                            <a:rPr lang="en-US" sz="2000" i="1" smtClean="0">
                              <a:solidFill>
                                <a:schemeClr val="tx1"/>
                              </a:solidFill>
                              <a:latin typeface="Cambria Math" panose="02040503050406030204" pitchFamily="18" charset="0"/>
                              <a:ea typeface="Cambria Math" panose="02040503050406030204" pitchFamily="18" charset="0"/>
                            </a:rPr>
                          </m:ctrlPr>
                        </m:sSupPr>
                        <m:e>
                          <m:r>
                            <a:rPr lang="en-US" sz="2000" b="0" i="1" smtClean="0">
                              <a:solidFill>
                                <a:schemeClr val="tx1"/>
                              </a:solidFill>
                              <a:latin typeface="Cambria Math" panose="02040503050406030204" pitchFamily="18" charset="0"/>
                              <a:ea typeface="Cambria Math" panose="02040503050406030204" pitchFamily="18" charset="0"/>
                            </a:rPr>
                            <m:t>𝑅</m:t>
                          </m:r>
                        </m:e>
                        <m:sup>
                          <m:r>
                            <a:rPr lang="en-US" sz="2000" b="0" i="1" smtClean="0">
                              <a:solidFill>
                                <a:schemeClr val="tx1"/>
                              </a:solidFill>
                              <a:latin typeface="Cambria Math" panose="02040503050406030204" pitchFamily="18" charset="0"/>
                              <a:ea typeface="Cambria Math" panose="02040503050406030204" pitchFamily="18" charset="0"/>
                            </a:rPr>
                            <m:t>4</m:t>
                          </m:r>
                        </m:sup>
                      </m:sSup>
                    </m:oMath>
                  </m:oMathPara>
                </a14:m>
                <a:endParaRPr lang="en-US" sz="2000" i="1" dirty="0">
                  <a:solidFill>
                    <a:schemeClr val="tx1"/>
                  </a:solidFill>
                </a:endParaRPr>
              </a:p>
              <a:p>
                <a:pPr algn="ctr"/>
                <a:endParaRPr lang="en-US" sz="3200" dirty="0">
                  <a:solidFill>
                    <a:schemeClr val="tx1"/>
                  </a:solidFill>
                </a:endParaRPr>
              </a:p>
            </p:txBody>
          </p:sp>
        </mc:Choice>
        <mc:Fallback xmlns="">
          <p:sp>
            <p:nvSpPr>
              <p:cNvPr id="22" name="Content Placeholder 2">
                <a:extLst>
                  <a:ext uri="{FF2B5EF4-FFF2-40B4-BE49-F238E27FC236}">
                    <a16:creationId xmlns:a16="http://schemas.microsoft.com/office/drawing/2014/main" id="{AAB4F45A-06A8-4EA6-A8D1-4CA0A2FF721D}"/>
                  </a:ext>
                </a:extLst>
              </p:cNvPr>
              <p:cNvSpPr txBox="1">
                <a:spLocks noRot="1" noChangeAspect="1" noMove="1" noResize="1" noEditPoints="1" noAdjustHandles="1" noChangeArrowheads="1" noChangeShapeType="1" noTextEdit="1"/>
              </p:cNvSpPr>
              <p:nvPr/>
            </p:nvSpPr>
            <p:spPr>
              <a:xfrm>
                <a:off x="8295755" y="6304609"/>
                <a:ext cx="1587990" cy="571787"/>
              </a:xfrm>
              <a:prstGeom prst="rect">
                <a:avLst/>
              </a:prstGeom>
              <a:blipFill>
                <a:blip r:embed="rId12"/>
                <a:stretch>
                  <a:fillRect/>
                </a:stretch>
              </a:blipFill>
            </p:spPr>
            <p:txBody>
              <a:bodyPr/>
              <a:lstStyle/>
              <a:p>
                <a:r>
                  <a:rPr lang="en-US">
                    <a:noFill/>
                  </a:rPr>
                  <a:t> </a:t>
                </a:r>
              </a:p>
            </p:txBody>
          </p:sp>
        </mc:Fallback>
      </mc:AlternateContent>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8" name="Text Box 30">
            <a:extLst>
              <a:ext uri="{FF2B5EF4-FFF2-40B4-BE49-F238E27FC236}">
                <a16:creationId xmlns:a16="http://schemas.microsoft.com/office/drawing/2014/main" id="{C66ED90E-C934-48B2-B4EA-4C3B7304F5C5}"/>
              </a:ext>
            </a:extLst>
          </p:cNvPr>
          <p:cNvSpPr txBox="1">
            <a:spLocks noChangeArrowheads="1"/>
          </p:cNvSpPr>
          <p:nvPr/>
        </p:nvSpPr>
        <p:spPr bwMode="auto">
          <a:xfrm>
            <a:off x="171552" y="3683684"/>
            <a:ext cx="8960454"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marL="342900" indent="-342900" algn="l" rtl="0">
              <a:spcBef>
                <a:spcPct val="50000"/>
              </a:spcBef>
              <a:buFont typeface="Wingdings" panose="05000000000000000000" pitchFamily="2" charset="2"/>
              <a:buChar char="Ø"/>
            </a:pPr>
            <a:r>
              <a:rPr lang="en-US" sz="2000" dirty="0"/>
              <a:t> Piecewise constant interpolation – interpolation of order zero</a:t>
            </a:r>
          </a:p>
          <a:p>
            <a:pPr marL="342900" indent="-342900" algn="l" rtl="0">
              <a:spcBef>
                <a:spcPct val="50000"/>
              </a:spcBef>
              <a:buFont typeface="Wingdings" panose="05000000000000000000" pitchFamily="2" charset="2"/>
              <a:buChar char="Ø"/>
            </a:pPr>
            <a:r>
              <a:rPr lang="en-US" sz="2000" dirty="0"/>
              <a:t> “smooth” interpolation  – interpolation of higher orders </a:t>
            </a:r>
            <a:endParaRPr lang="el-GR" sz="2000" dirty="0"/>
          </a:p>
        </p:txBody>
      </p:sp>
      <p:sp>
        <p:nvSpPr>
          <p:cNvPr id="8206" name="Text Box 39">
            <a:extLst>
              <a:ext uri="{FF2B5EF4-FFF2-40B4-BE49-F238E27FC236}">
                <a16:creationId xmlns:a16="http://schemas.microsoft.com/office/drawing/2014/main" id="{64702CD7-6E0D-4D13-BBC9-24E64BC0350A}"/>
              </a:ext>
            </a:extLst>
          </p:cNvPr>
          <p:cNvSpPr txBox="1">
            <a:spLocks noChangeArrowheads="1"/>
          </p:cNvSpPr>
          <p:nvPr/>
        </p:nvSpPr>
        <p:spPr bwMode="auto">
          <a:xfrm>
            <a:off x="2484065" y="1136569"/>
            <a:ext cx="7223869"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buClrTx/>
              <a:buSzTx/>
              <a:buFontTx/>
              <a:buNone/>
            </a:pPr>
            <a:r>
              <a:rPr lang="en-US" altLang="en-US" sz="2400" dirty="0">
                <a:solidFill>
                  <a:schemeClr val="accent1"/>
                </a:solidFill>
              </a:rPr>
              <a:t>Interpolation Scheme</a:t>
            </a:r>
          </a:p>
        </p:txBody>
      </p:sp>
      <p:sp>
        <p:nvSpPr>
          <p:cNvPr id="15" name="Content Placeholder 2">
            <a:extLst>
              <a:ext uri="{FF2B5EF4-FFF2-40B4-BE49-F238E27FC236}">
                <a16:creationId xmlns:a16="http://schemas.microsoft.com/office/drawing/2014/main" id="{76E009CF-D71F-4C6B-A2C0-33F1FF8BC82F}"/>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2400" b="1" dirty="0">
                <a:solidFill>
                  <a:schemeClr val="tx1"/>
                </a:solidFill>
              </a:rPr>
              <a:t>Background</a:t>
            </a:r>
            <a:endParaRPr lang="en-US" sz="2400" dirty="0">
              <a:solidFill>
                <a:schemeClr val="tx1"/>
              </a:solidFill>
            </a:endParaRPr>
          </a:p>
        </p:txBody>
      </p:sp>
      <p:sp>
        <p:nvSpPr>
          <p:cNvPr id="17" name="Content Placeholder 2">
            <a:extLst>
              <a:ext uri="{FF2B5EF4-FFF2-40B4-BE49-F238E27FC236}">
                <a16:creationId xmlns:a16="http://schemas.microsoft.com/office/drawing/2014/main" id="{72AA1F49-9912-4E68-8B8B-4399B796992F}"/>
              </a:ext>
            </a:extLst>
          </p:cNvPr>
          <p:cNvSpPr txBox="1">
            <a:spLocks/>
          </p:cNvSpPr>
          <p:nvPr/>
        </p:nvSpPr>
        <p:spPr>
          <a:xfrm>
            <a:off x="581193" y="506091"/>
            <a:ext cx="11029614" cy="560989"/>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3200" b="1" dirty="0">
                <a:solidFill>
                  <a:schemeClr val="tx1"/>
                </a:solidFill>
              </a:rPr>
              <a:t>Discrete X-ray transform</a:t>
            </a:r>
          </a:p>
        </p:txBody>
      </p:sp>
      <p:grpSp>
        <p:nvGrpSpPr>
          <p:cNvPr id="26" name="Group 48">
            <a:extLst>
              <a:ext uri="{FF2B5EF4-FFF2-40B4-BE49-F238E27FC236}">
                <a16:creationId xmlns:a16="http://schemas.microsoft.com/office/drawing/2014/main" id="{9673B3DE-83DE-4FB2-9BF3-B0ADC88E3622}"/>
              </a:ext>
            </a:extLst>
          </p:cNvPr>
          <p:cNvGrpSpPr>
            <a:grpSpLocks/>
          </p:cNvGrpSpPr>
          <p:nvPr/>
        </p:nvGrpSpPr>
        <p:grpSpPr bwMode="auto">
          <a:xfrm>
            <a:off x="1673347" y="1497228"/>
            <a:ext cx="2233240" cy="1822450"/>
            <a:chOff x="3107" y="255"/>
            <a:chExt cx="2178" cy="1815"/>
          </a:xfrm>
        </p:grpSpPr>
        <p:grpSp>
          <p:nvGrpSpPr>
            <p:cNvPr id="28" name="Group 45">
              <a:extLst>
                <a:ext uri="{FF2B5EF4-FFF2-40B4-BE49-F238E27FC236}">
                  <a16:creationId xmlns:a16="http://schemas.microsoft.com/office/drawing/2014/main" id="{F4A5A349-0A54-4FF1-B6A1-4651F18E327C}"/>
                </a:ext>
              </a:extLst>
            </p:cNvPr>
            <p:cNvGrpSpPr>
              <a:grpSpLocks/>
            </p:cNvGrpSpPr>
            <p:nvPr/>
          </p:nvGrpSpPr>
          <p:grpSpPr bwMode="auto">
            <a:xfrm>
              <a:off x="3107" y="255"/>
              <a:ext cx="2178" cy="1815"/>
              <a:chOff x="3424" y="73"/>
              <a:chExt cx="2178" cy="1815"/>
            </a:xfrm>
          </p:grpSpPr>
          <p:sp>
            <p:nvSpPr>
              <p:cNvPr id="30" name="Rectangle 28">
                <a:extLst>
                  <a:ext uri="{FF2B5EF4-FFF2-40B4-BE49-F238E27FC236}">
                    <a16:creationId xmlns:a16="http://schemas.microsoft.com/office/drawing/2014/main" id="{1CDEA859-321E-4F74-8E74-1B024F849C79}"/>
                  </a:ext>
                </a:extLst>
              </p:cNvPr>
              <p:cNvSpPr>
                <a:spLocks noChangeArrowheads="1"/>
              </p:cNvSpPr>
              <p:nvPr/>
            </p:nvSpPr>
            <p:spPr bwMode="auto">
              <a:xfrm>
                <a:off x="3424" y="73"/>
                <a:ext cx="544" cy="454"/>
              </a:xfrm>
              <a:prstGeom prst="rect">
                <a:avLst/>
              </a:prstGeom>
              <a:noFill/>
              <a:ln w="9525">
                <a:noFill/>
                <a:miter lim="800000"/>
                <a:headEnd/>
                <a:tailEnd/>
              </a:ln>
              <a:effectLst/>
            </p:spPr>
            <p:txBody>
              <a:bodyPr wrap="none" anchor="ctr"/>
              <a:lstStyle/>
              <a:p>
                <a:pPr algn="ctr"/>
                <a:r>
                  <a:rPr lang="en-US" sz="2400" b="1"/>
                  <a:t>0</a:t>
                </a:r>
              </a:p>
            </p:txBody>
          </p:sp>
          <p:sp>
            <p:nvSpPr>
              <p:cNvPr id="31" name="Rectangle 30">
                <a:extLst>
                  <a:ext uri="{FF2B5EF4-FFF2-40B4-BE49-F238E27FC236}">
                    <a16:creationId xmlns:a16="http://schemas.microsoft.com/office/drawing/2014/main" id="{DC8506C3-126A-4EEA-969E-999142A4211C}"/>
                  </a:ext>
                </a:extLst>
              </p:cNvPr>
              <p:cNvSpPr>
                <a:spLocks noChangeArrowheads="1"/>
              </p:cNvSpPr>
              <p:nvPr/>
            </p:nvSpPr>
            <p:spPr bwMode="auto">
              <a:xfrm>
                <a:off x="3969" y="73"/>
                <a:ext cx="544" cy="454"/>
              </a:xfrm>
              <a:prstGeom prst="rect">
                <a:avLst/>
              </a:prstGeom>
              <a:noFill/>
              <a:ln w="9525">
                <a:noFill/>
                <a:miter lim="800000"/>
                <a:headEnd/>
                <a:tailEnd/>
              </a:ln>
              <a:effectLst/>
            </p:spPr>
            <p:txBody>
              <a:bodyPr wrap="none" anchor="ctr"/>
              <a:lstStyle/>
              <a:p>
                <a:pPr algn="ctr"/>
                <a:r>
                  <a:rPr lang="en-US" sz="2400" b="1"/>
                  <a:t>9</a:t>
                </a:r>
              </a:p>
            </p:txBody>
          </p:sp>
          <p:sp>
            <p:nvSpPr>
              <p:cNvPr id="35" name="Rectangle 31">
                <a:extLst>
                  <a:ext uri="{FF2B5EF4-FFF2-40B4-BE49-F238E27FC236}">
                    <a16:creationId xmlns:a16="http://schemas.microsoft.com/office/drawing/2014/main" id="{226209F1-A656-41B5-98D0-947946CC1EF2}"/>
                  </a:ext>
                </a:extLst>
              </p:cNvPr>
              <p:cNvSpPr>
                <a:spLocks noChangeArrowheads="1"/>
              </p:cNvSpPr>
              <p:nvPr/>
            </p:nvSpPr>
            <p:spPr bwMode="auto">
              <a:xfrm>
                <a:off x="4513" y="73"/>
                <a:ext cx="544" cy="454"/>
              </a:xfrm>
              <a:prstGeom prst="rect">
                <a:avLst/>
              </a:prstGeom>
              <a:noFill/>
              <a:ln w="9525">
                <a:noFill/>
                <a:miter lim="800000"/>
                <a:headEnd/>
                <a:tailEnd/>
              </a:ln>
              <a:effectLst/>
            </p:spPr>
            <p:txBody>
              <a:bodyPr wrap="none" anchor="ctr"/>
              <a:lstStyle/>
              <a:p>
                <a:pPr algn="ctr"/>
                <a:r>
                  <a:rPr lang="en-US" sz="2400" b="1"/>
                  <a:t>1</a:t>
                </a:r>
              </a:p>
            </p:txBody>
          </p:sp>
          <p:sp>
            <p:nvSpPr>
              <p:cNvPr id="36" name="Rectangle 32">
                <a:extLst>
                  <a:ext uri="{FF2B5EF4-FFF2-40B4-BE49-F238E27FC236}">
                    <a16:creationId xmlns:a16="http://schemas.microsoft.com/office/drawing/2014/main" id="{0A748177-95E1-4AFB-B80F-7409FD937748}"/>
                  </a:ext>
                </a:extLst>
              </p:cNvPr>
              <p:cNvSpPr>
                <a:spLocks noChangeArrowheads="1"/>
              </p:cNvSpPr>
              <p:nvPr/>
            </p:nvSpPr>
            <p:spPr bwMode="auto">
              <a:xfrm>
                <a:off x="5058" y="73"/>
                <a:ext cx="544" cy="454"/>
              </a:xfrm>
              <a:prstGeom prst="rect">
                <a:avLst/>
              </a:prstGeom>
              <a:noFill/>
              <a:ln w="9525">
                <a:noFill/>
                <a:miter lim="800000"/>
                <a:headEnd/>
                <a:tailEnd/>
              </a:ln>
              <a:effectLst/>
            </p:spPr>
            <p:txBody>
              <a:bodyPr wrap="none" anchor="ctr"/>
              <a:lstStyle/>
              <a:p>
                <a:pPr algn="ctr"/>
                <a:r>
                  <a:rPr lang="en-US" sz="2400" b="1" dirty="0"/>
                  <a:t>9</a:t>
                </a:r>
              </a:p>
            </p:txBody>
          </p:sp>
          <p:sp>
            <p:nvSpPr>
              <p:cNvPr id="37" name="Rectangle 33">
                <a:extLst>
                  <a:ext uri="{FF2B5EF4-FFF2-40B4-BE49-F238E27FC236}">
                    <a16:creationId xmlns:a16="http://schemas.microsoft.com/office/drawing/2014/main" id="{47EEBAB6-1CEC-4E32-8977-10BCC53A1518}"/>
                  </a:ext>
                </a:extLst>
              </p:cNvPr>
              <p:cNvSpPr>
                <a:spLocks noChangeArrowheads="1"/>
              </p:cNvSpPr>
              <p:nvPr/>
            </p:nvSpPr>
            <p:spPr bwMode="auto">
              <a:xfrm>
                <a:off x="3424" y="527"/>
                <a:ext cx="544" cy="454"/>
              </a:xfrm>
              <a:prstGeom prst="rect">
                <a:avLst/>
              </a:prstGeom>
              <a:noFill/>
              <a:ln w="9525">
                <a:noFill/>
                <a:miter lim="800000"/>
                <a:headEnd/>
                <a:tailEnd/>
              </a:ln>
              <a:effectLst/>
            </p:spPr>
            <p:txBody>
              <a:bodyPr wrap="none" anchor="ctr"/>
              <a:lstStyle/>
              <a:p>
                <a:pPr algn="ctr"/>
                <a:r>
                  <a:rPr lang="en-US" sz="2400" b="1"/>
                  <a:t>10</a:t>
                </a:r>
              </a:p>
            </p:txBody>
          </p:sp>
          <p:sp>
            <p:nvSpPr>
              <p:cNvPr id="38" name="Rectangle 34">
                <a:extLst>
                  <a:ext uri="{FF2B5EF4-FFF2-40B4-BE49-F238E27FC236}">
                    <a16:creationId xmlns:a16="http://schemas.microsoft.com/office/drawing/2014/main" id="{A69A62A9-8499-4AB0-85A6-179C735A441C}"/>
                  </a:ext>
                </a:extLst>
              </p:cNvPr>
              <p:cNvSpPr>
                <a:spLocks noChangeArrowheads="1"/>
              </p:cNvSpPr>
              <p:nvPr/>
            </p:nvSpPr>
            <p:spPr bwMode="auto">
              <a:xfrm>
                <a:off x="3969" y="527"/>
                <a:ext cx="544" cy="454"/>
              </a:xfrm>
              <a:prstGeom prst="rect">
                <a:avLst/>
              </a:prstGeom>
              <a:noFill/>
              <a:ln w="9525">
                <a:noFill/>
                <a:miter lim="800000"/>
                <a:headEnd/>
                <a:tailEnd/>
              </a:ln>
              <a:effectLst/>
            </p:spPr>
            <p:txBody>
              <a:bodyPr wrap="none" anchor="ctr"/>
              <a:lstStyle/>
              <a:p>
                <a:pPr algn="ctr"/>
                <a:r>
                  <a:rPr lang="en-US" sz="2400" b="1"/>
                  <a:t>5</a:t>
                </a:r>
              </a:p>
            </p:txBody>
          </p:sp>
          <p:sp>
            <p:nvSpPr>
              <p:cNvPr id="39" name="Rectangle 35">
                <a:extLst>
                  <a:ext uri="{FF2B5EF4-FFF2-40B4-BE49-F238E27FC236}">
                    <a16:creationId xmlns:a16="http://schemas.microsoft.com/office/drawing/2014/main" id="{DD1B6CB9-7DD0-4515-8C04-49DF321F4B0C}"/>
                  </a:ext>
                </a:extLst>
              </p:cNvPr>
              <p:cNvSpPr>
                <a:spLocks noChangeArrowheads="1"/>
              </p:cNvSpPr>
              <p:nvPr/>
            </p:nvSpPr>
            <p:spPr bwMode="auto">
              <a:xfrm>
                <a:off x="4513" y="527"/>
                <a:ext cx="544" cy="454"/>
              </a:xfrm>
              <a:prstGeom prst="rect">
                <a:avLst/>
              </a:prstGeom>
              <a:noFill/>
              <a:ln w="9525">
                <a:noFill/>
                <a:miter lim="800000"/>
                <a:headEnd/>
                <a:tailEnd/>
              </a:ln>
              <a:effectLst/>
            </p:spPr>
            <p:txBody>
              <a:bodyPr wrap="none" anchor="ctr"/>
              <a:lstStyle/>
              <a:p>
                <a:pPr algn="ctr"/>
                <a:r>
                  <a:rPr lang="en-US" sz="2400" b="1"/>
                  <a:t>3</a:t>
                </a:r>
              </a:p>
            </p:txBody>
          </p:sp>
          <p:sp>
            <p:nvSpPr>
              <p:cNvPr id="40" name="Rectangle 36">
                <a:extLst>
                  <a:ext uri="{FF2B5EF4-FFF2-40B4-BE49-F238E27FC236}">
                    <a16:creationId xmlns:a16="http://schemas.microsoft.com/office/drawing/2014/main" id="{FB8B4744-57C6-40D4-B23A-399284E17559}"/>
                  </a:ext>
                </a:extLst>
              </p:cNvPr>
              <p:cNvSpPr>
                <a:spLocks noChangeArrowheads="1"/>
              </p:cNvSpPr>
              <p:nvPr/>
            </p:nvSpPr>
            <p:spPr bwMode="auto">
              <a:xfrm>
                <a:off x="5058" y="527"/>
                <a:ext cx="544" cy="454"/>
              </a:xfrm>
              <a:prstGeom prst="rect">
                <a:avLst/>
              </a:prstGeom>
              <a:noFill/>
              <a:ln w="9525">
                <a:noFill/>
                <a:miter lim="800000"/>
                <a:headEnd/>
                <a:tailEnd/>
              </a:ln>
              <a:effectLst/>
            </p:spPr>
            <p:txBody>
              <a:bodyPr wrap="none" anchor="ctr"/>
              <a:lstStyle/>
              <a:p>
                <a:pPr algn="ctr"/>
                <a:r>
                  <a:rPr lang="en-US" sz="2400" b="1"/>
                  <a:t>10</a:t>
                </a:r>
              </a:p>
            </p:txBody>
          </p:sp>
          <p:sp>
            <p:nvSpPr>
              <p:cNvPr id="41" name="Rectangle 37">
                <a:extLst>
                  <a:ext uri="{FF2B5EF4-FFF2-40B4-BE49-F238E27FC236}">
                    <a16:creationId xmlns:a16="http://schemas.microsoft.com/office/drawing/2014/main" id="{E6083933-9C16-47FC-BD8D-7703CA04E39E}"/>
                  </a:ext>
                </a:extLst>
              </p:cNvPr>
              <p:cNvSpPr>
                <a:spLocks noChangeArrowheads="1"/>
              </p:cNvSpPr>
              <p:nvPr/>
            </p:nvSpPr>
            <p:spPr bwMode="auto">
              <a:xfrm>
                <a:off x="3424" y="980"/>
                <a:ext cx="544" cy="454"/>
              </a:xfrm>
              <a:prstGeom prst="rect">
                <a:avLst/>
              </a:prstGeom>
              <a:noFill/>
              <a:ln w="9525">
                <a:noFill/>
                <a:miter lim="800000"/>
                <a:headEnd/>
                <a:tailEnd/>
              </a:ln>
              <a:effectLst/>
            </p:spPr>
            <p:txBody>
              <a:bodyPr wrap="none" anchor="ctr"/>
              <a:lstStyle/>
              <a:p>
                <a:pPr algn="ctr"/>
                <a:r>
                  <a:rPr lang="en-US" sz="2400" b="1"/>
                  <a:t>6</a:t>
                </a:r>
              </a:p>
            </p:txBody>
          </p:sp>
          <p:sp>
            <p:nvSpPr>
              <p:cNvPr id="42" name="Rectangle 38">
                <a:extLst>
                  <a:ext uri="{FF2B5EF4-FFF2-40B4-BE49-F238E27FC236}">
                    <a16:creationId xmlns:a16="http://schemas.microsoft.com/office/drawing/2014/main" id="{5770419C-0744-4191-B600-494D09E9D234}"/>
                  </a:ext>
                </a:extLst>
              </p:cNvPr>
              <p:cNvSpPr>
                <a:spLocks noChangeArrowheads="1"/>
              </p:cNvSpPr>
              <p:nvPr/>
            </p:nvSpPr>
            <p:spPr bwMode="auto">
              <a:xfrm>
                <a:off x="3969" y="980"/>
                <a:ext cx="544" cy="454"/>
              </a:xfrm>
              <a:prstGeom prst="rect">
                <a:avLst/>
              </a:prstGeom>
              <a:noFill/>
              <a:ln w="9525">
                <a:noFill/>
                <a:miter lim="800000"/>
                <a:headEnd/>
                <a:tailEnd/>
              </a:ln>
              <a:effectLst/>
            </p:spPr>
            <p:txBody>
              <a:bodyPr wrap="none" anchor="ctr"/>
              <a:lstStyle/>
              <a:p>
                <a:pPr algn="ctr"/>
                <a:r>
                  <a:rPr lang="en-US" sz="2400" b="1"/>
                  <a:t>8</a:t>
                </a:r>
              </a:p>
            </p:txBody>
          </p:sp>
          <p:sp>
            <p:nvSpPr>
              <p:cNvPr id="43" name="Rectangle 39">
                <a:extLst>
                  <a:ext uri="{FF2B5EF4-FFF2-40B4-BE49-F238E27FC236}">
                    <a16:creationId xmlns:a16="http://schemas.microsoft.com/office/drawing/2014/main" id="{26EB9D25-AA27-4AA8-996A-570B0465FCB9}"/>
                  </a:ext>
                </a:extLst>
              </p:cNvPr>
              <p:cNvSpPr>
                <a:spLocks noChangeArrowheads="1"/>
              </p:cNvSpPr>
              <p:nvPr/>
            </p:nvSpPr>
            <p:spPr bwMode="auto">
              <a:xfrm>
                <a:off x="4513" y="980"/>
                <a:ext cx="544" cy="454"/>
              </a:xfrm>
              <a:prstGeom prst="rect">
                <a:avLst/>
              </a:prstGeom>
              <a:noFill/>
              <a:ln w="9525">
                <a:noFill/>
                <a:miter lim="800000"/>
                <a:headEnd/>
                <a:tailEnd/>
              </a:ln>
              <a:effectLst/>
            </p:spPr>
            <p:txBody>
              <a:bodyPr wrap="none" anchor="ctr"/>
              <a:lstStyle/>
              <a:p>
                <a:pPr algn="ctr"/>
                <a:r>
                  <a:rPr lang="en-US" sz="2400" b="1"/>
                  <a:t>10</a:t>
                </a:r>
              </a:p>
            </p:txBody>
          </p:sp>
          <p:sp>
            <p:nvSpPr>
              <p:cNvPr id="44" name="Rectangle 40">
                <a:extLst>
                  <a:ext uri="{FF2B5EF4-FFF2-40B4-BE49-F238E27FC236}">
                    <a16:creationId xmlns:a16="http://schemas.microsoft.com/office/drawing/2014/main" id="{D01286BA-C96E-4F19-BD9E-87ABA193370A}"/>
                  </a:ext>
                </a:extLst>
              </p:cNvPr>
              <p:cNvSpPr>
                <a:spLocks noChangeArrowheads="1"/>
              </p:cNvSpPr>
              <p:nvPr/>
            </p:nvSpPr>
            <p:spPr bwMode="auto">
              <a:xfrm>
                <a:off x="5058" y="980"/>
                <a:ext cx="544" cy="454"/>
              </a:xfrm>
              <a:prstGeom prst="rect">
                <a:avLst/>
              </a:prstGeom>
              <a:noFill/>
              <a:ln w="9525">
                <a:noFill/>
                <a:miter lim="800000"/>
                <a:headEnd/>
                <a:tailEnd/>
              </a:ln>
              <a:effectLst/>
            </p:spPr>
            <p:txBody>
              <a:bodyPr wrap="none" anchor="ctr"/>
              <a:lstStyle/>
              <a:p>
                <a:pPr algn="ctr"/>
                <a:r>
                  <a:rPr lang="en-US" sz="2400" b="1"/>
                  <a:t>3</a:t>
                </a:r>
              </a:p>
            </p:txBody>
          </p:sp>
          <p:sp>
            <p:nvSpPr>
              <p:cNvPr id="45" name="Rectangle 41">
                <a:extLst>
                  <a:ext uri="{FF2B5EF4-FFF2-40B4-BE49-F238E27FC236}">
                    <a16:creationId xmlns:a16="http://schemas.microsoft.com/office/drawing/2014/main" id="{87776106-258C-4683-B7E9-BCA2093B92C2}"/>
                  </a:ext>
                </a:extLst>
              </p:cNvPr>
              <p:cNvSpPr>
                <a:spLocks noChangeArrowheads="1"/>
              </p:cNvSpPr>
              <p:nvPr/>
            </p:nvSpPr>
            <p:spPr bwMode="auto">
              <a:xfrm>
                <a:off x="3424" y="1434"/>
                <a:ext cx="544" cy="454"/>
              </a:xfrm>
              <a:prstGeom prst="rect">
                <a:avLst/>
              </a:prstGeom>
              <a:noFill/>
              <a:ln w="9525">
                <a:noFill/>
                <a:miter lim="800000"/>
                <a:headEnd/>
                <a:tailEnd/>
              </a:ln>
              <a:effectLst/>
            </p:spPr>
            <p:txBody>
              <a:bodyPr wrap="none" anchor="ctr"/>
              <a:lstStyle/>
              <a:p>
                <a:pPr algn="ctr"/>
                <a:r>
                  <a:rPr lang="en-US" sz="2400" b="1"/>
                  <a:t>9</a:t>
                </a:r>
              </a:p>
            </p:txBody>
          </p:sp>
          <p:sp>
            <p:nvSpPr>
              <p:cNvPr id="46" name="Rectangle 42">
                <a:extLst>
                  <a:ext uri="{FF2B5EF4-FFF2-40B4-BE49-F238E27FC236}">
                    <a16:creationId xmlns:a16="http://schemas.microsoft.com/office/drawing/2014/main" id="{4AADF05C-4BE0-4689-9805-EC2CD18523FF}"/>
                  </a:ext>
                </a:extLst>
              </p:cNvPr>
              <p:cNvSpPr>
                <a:spLocks noChangeArrowheads="1"/>
              </p:cNvSpPr>
              <p:nvPr/>
            </p:nvSpPr>
            <p:spPr bwMode="auto">
              <a:xfrm>
                <a:off x="3969" y="1434"/>
                <a:ext cx="544" cy="454"/>
              </a:xfrm>
              <a:prstGeom prst="rect">
                <a:avLst/>
              </a:prstGeom>
              <a:noFill/>
              <a:ln w="9525">
                <a:noFill/>
                <a:miter lim="800000"/>
                <a:headEnd/>
                <a:tailEnd/>
              </a:ln>
              <a:effectLst/>
            </p:spPr>
            <p:txBody>
              <a:bodyPr wrap="none" anchor="ctr"/>
              <a:lstStyle/>
              <a:p>
                <a:pPr algn="ctr"/>
                <a:r>
                  <a:rPr lang="en-US" sz="2400" b="1"/>
                  <a:t>3</a:t>
                </a:r>
              </a:p>
            </p:txBody>
          </p:sp>
          <p:sp>
            <p:nvSpPr>
              <p:cNvPr id="47" name="Rectangle 43">
                <a:extLst>
                  <a:ext uri="{FF2B5EF4-FFF2-40B4-BE49-F238E27FC236}">
                    <a16:creationId xmlns:a16="http://schemas.microsoft.com/office/drawing/2014/main" id="{E29444D5-9B8E-4B95-B73D-C748A22E040E}"/>
                  </a:ext>
                </a:extLst>
              </p:cNvPr>
              <p:cNvSpPr>
                <a:spLocks noChangeArrowheads="1"/>
              </p:cNvSpPr>
              <p:nvPr/>
            </p:nvSpPr>
            <p:spPr bwMode="auto">
              <a:xfrm>
                <a:off x="4513" y="1434"/>
                <a:ext cx="544" cy="454"/>
              </a:xfrm>
              <a:prstGeom prst="rect">
                <a:avLst/>
              </a:prstGeom>
              <a:noFill/>
              <a:ln w="9525">
                <a:noFill/>
                <a:miter lim="800000"/>
                <a:headEnd/>
                <a:tailEnd/>
              </a:ln>
              <a:effectLst/>
            </p:spPr>
            <p:txBody>
              <a:bodyPr wrap="none" anchor="ctr"/>
              <a:lstStyle/>
              <a:p>
                <a:pPr algn="ctr"/>
                <a:r>
                  <a:rPr lang="en-US" sz="2400" b="1"/>
                  <a:t>8</a:t>
                </a:r>
              </a:p>
            </p:txBody>
          </p:sp>
          <p:sp>
            <p:nvSpPr>
              <p:cNvPr id="48" name="Rectangle 44">
                <a:extLst>
                  <a:ext uri="{FF2B5EF4-FFF2-40B4-BE49-F238E27FC236}">
                    <a16:creationId xmlns:a16="http://schemas.microsoft.com/office/drawing/2014/main" id="{84D031E9-CD28-4BB4-86ED-78FBCA0D284A}"/>
                  </a:ext>
                </a:extLst>
              </p:cNvPr>
              <p:cNvSpPr>
                <a:spLocks noChangeArrowheads="1"/>
              </p:cNvSpPr>
              <p:nvPr/>
            </p:nvSpPr>
            <p:spPr bwMode="auto">
              <a:xfrm>
                <a:off x="5058" y="1434"/>
                <a:ext cx="544" cy="454"/>
              </a:xfrm>
              <a:prstGeom prst="rect">
                <a:avLst/>
              </a:prstGeom>
              <a:noFill/>
              <a:ln w="9525">
                <a:noFill/>
                <a:miter lim="800000"/>
                <a:headEnd/>
                <a:tailEnd/>
              </a:ln>
              <a:effectLst/>
            </p:spPr>
            <p:txBody>
              <a:bodyPr wrap="none" anchor="ctr"/>
              <a:lstStyle/>
              <a:p>
                <a:pPr algn="ctr"/>
                <a:r>
                  <a:rPr lang="en-US" sz="2400" b="1"/>
                  <a:t>4</a:t>
                </a:r>
              </a:p>
            </p:txBody>
          </p:sp>
        </p:grpSp>
        <p:sp>
          <p:nvSpPr>
            <p:cNvPr id="29" name="Rectangle 47">
              <a:extLst>
                <a:ext uri="{FF2B5EF4-FFF2-40B4-BE49-F238E27FC236}">
                  <a16:creationId xmlns:a16="http://schemas.microsoft.com/office/drawing/2014/main" id="{8FFD43C7-562A-4D2B-9676-03B34821C42B}"/>
                </a:ext>
              </a:extLst>
            </p:cNvPr>
            <p:cNvSpPr>
              <a:spLocks noChangeArrowheads="1"/>
            </p:cNvSpPr>
            <p:nvPr/>
          </p:nvSpPr>
          <p:spPr bwMode="auto">
            <a:xfrm>
              <a:off x="3107" y="255"/>
              <a:ext cx="2177" cy="1814"/>
            </a:xfrm>
            <a:prstGeom prst="rect">
              <a:avLst/>
            </a:prstGeom>
            <a:noFill/>
            <a:ln w="9525">
              <a:solidFill>
                <a:schemeClr val="tx1"/>
              </a:solidFill>
              <a:miter lim="800000"/>
              <a:headEnd/>
              <a:tailEnd/>
            </a:ln>
            <a:effectLst/>
          </p:spPr>
          <p:txBody>
            <a:bodyPr wrap="none" anchor="ctr"/>
            <a:lstStyle/>
            <a:p>
              <a:endParaRPr lang="en-US"/>
            </a:p>
          </p:txBody>
        </p:sp>
      </p:grpSp>
      <p:sp>
        <p:nvSpPr>
          <p:cNvPr id="49" name="Rectangle 25">
            <a:extLst>
              <a:ext uri="{FF2B5EF4-FFF2-40B4-BE49-F238E27FC236}">
                <a16:creationId xmlns:a16="http://schemas.microsoft.com/office/drawing/2014/main" id="{A525F8B5-8F5E-484A-BD67-8862E52E016F}"/>
              </a:ext>
            </a:extLst>
          </p:cNvPr>
          <p:cNvSpPr>
            <a:spLocks noChangeArrowheads="1"/>
          </p:cNvSpPr>
          <p:nvPr/>
        </p:nvSpPr>
        <p:spPr bwMode="auto">
          <a:xfrm>
            <a:off x="1745487" y="2471918"/>
            <a:ext cx="2160587" cy="367186"/>
          </a:xfrm>
          <a:prstGeom prst="rect">
            <a:avLst/>
          </a:prstGeom>
          <a:noFill/>
          <a:ln w="38100" cap="rnd">
            <a:solidFill>
              <a:srgbClr val="FFCC00"/>
            </a:solidFill>
            <a:prstDash val="sysDot"/>
            <a:miter lim="800000"/>
            <a:headEnd/>
            <a:tailEnd/>
          </a:ln>
          <a:effectLst/>
        </p:spPr>
        <p:txBody>
          <a:bodyPr wrap="none" anchor="ctr"/>
          <a:lstStyle/>
          <a:p>
            <a:endParaRPr lang="en-US"/>
          </a:p>
        </p:txBody>
      </p:sp>
      <p:pic>
        <p:nvPicPr>
          <p:cNvPr id="2" name="Picture 1">
            <a:extLst>
              <a:ext uri="{FF2B5EF4-FFF2-40B4-BE49-F238E27FC236}">
                <a16:creationId xmlns:a16="http://schemas.microsoft.com/office/drawing/2014/main" id="{783F2078-506B-44B8-987B-AB51B8B3B50B}"/>
              </a:ext>
            </a:extLst>
          </p:cNvPr>
          <p:cNvPicPr>
            <a:picLocks noChangeAspect="1"/>
          </p:cNvPicPr>
          <p:nvPr/>
        </p:nvPicPr>
        <p:blipFill>
          <a:blip r:embed="rId3"/>
          <a:stretch>
            <a:fillRect/>
          </a:stretch>
        </p:blipFill>
        <p:spPr>
          <a:xfrm>
            <a:off x="6004559" y="1607501"/>
            <a:ext cx="4962525" cy="1990725"/>
          </a:xfrm>
          <a:prstGeom prst="rect">
            <a:avLst/>
          </a:prstGeom>
        </p:spPr>
      </p:pic>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C14F7B20-44C7-4A1A-9922-1B4464059C70}"/>
                  </a:ext>
                </a:extLst>
              </p:cNvPr>
              <p:cNvSpPr/>
              <p:nvPr/>
            </p:nvSpPr>
            <p:spPr>
              <a:xfrm>
                <a:off x="7736514" y="3617186"/>
                <a:ext cx="421762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𝑥</m:t>
                          </m:r>
                          <m:r>
                            <a:rPr lang="en-US" i="0">
                              <a:latin typeface="Cambria Math" panose="02040503050406030204" pitchFamily="18" charset="0"/>
                            </a:rPr>
                            <m:t>,</m:t>
                          </m:r>
                          <m:r>
                            <a:rPr lang="en-US" i="1">
                              <a:latin typeface="Cambria Math" panose="02040503050406030204" pitchFamily="18" charset="0"/>
                            </a:rPr>
                            <m:t>𝑦</m:t>
                          </m:r>
                        </m:e>
                      </m:d>
                      <m:r>
                        <a:rPr lang="en-US" i="0">
                          <a:latin typeface="Cambria Math" panose="02040503050406030204" pitchFamily="18" charset="0"/>
                        </a:rPr>
                        <m:t>=</m:t>
                      </m:r>
                      <m:r>
                        <a:rPr lang="en-US" i="1">
                          <a:latin typeface="Cambria Math" panose="02040503050406030204" pitchFamily="18" charset="0"/>
                        </a:rPr>
                        <m:t>𝐼</m:t>
                      </m:r>
                      <m:d>
                        <m:dPr>
                          <m:begChr m:val="["/>
                          <m:endChr m:val="]"/>
                          <m:ctrlPr>
                            <a:rPr lang="en-US" i="1">
                              <a:latin typeface="Cambria Math" panose="02040503050406030204" pitchFamily="18" charset="0"/>
                            </a:rPr>
                          </m:ctrlPr>
                        </m:dPr>
                        <m:e>
                          <m:r>
                            <a:rPr lang="en-US" i="1">
                              <a:latin typeface="Cambria Math" panose="02040503050406030204" pitchFamily="18" charset="0"/>
                            </a:rPr>
                            <m:t>𝑖</m:t>
                          </m:r>
                          <m:r>
                            <a:rPr lang="en-US" i="0">
                              <a:latin typeface="Cambria Math" panose="02040503050406030204" pitchFamily="18" charset="0"/>
                            </a:rPr>
                            <m:t>,</m:t>
                          </m:r>
                          <m:r>
                            <a:rPr lang="en-US" i="1">
                              <a:latin typeface="Cambria Math" panose="02040503050406030204" pitchFamily="18" charset="0"/>
                            </a:rPr>
                            <m:t>𝑗</m:t>
                          </m:r>
                        </m:e>
                      </m:d>
                      <m:r>
                        <a:rPr lang="en-US" i="0">
                          <a:latin typeface="Cambria Math" panose="02040503050406030204" pitchFamily="18" charset="0"/>
                        </a:rPr>
                        <m:t>  ,</m:t>
                      </m:r>
                      <m:r>
                        <a:rPr lang="en-US" i="1">
                          <a:latin typeface="Cambria Math" panose="02040503050406030204" pitchFamily="18" charset="0"/>
                        </a:rPr>
                        <m:t>𝑖</m:t>
                      </m:r>
                      <m:r>
                        <a:rPr lang="en-US" i="0">
                          <a:latin typeface="Cambria Math" panose="02040503050406030204" pitchFamily="18" charset="0"/>
                        </a:rPr>
                        <m:t>≤</m:t>
                      </m:r>
                      <m:r>
                        <a:rPr lang="en-US" i="1">
                          <a:latin typeface="Cambria Math" panose="02040503050406030204" pitchFamily="18" charset="0"/>
                        </a:rPr>
                        <m:t>𝑥</m:t>
                      </m:r>
                      <m:r>
                        <a:rPr lang="en-US" i="0">
                          <a:latin typeface="Cambria Math" panose="02040503050406030204" pitchFamily="18" charset="0"/>
                        </a:rPr>
                        <m:t>&lt;</m:t>
                      </m:r>
                      <m:r>
                        <a:rPr lang="en-US" i="1">
                          <a:latin typeface="Cambria Math" panose="02040503050406030204" pitchFamily="18" charset="0"/>
                        </a:rPr>
                        <m:t>𝑖</m:t>
                      </m:r>
                      <m:r>
                        <a:rPr lang="en-US" i="0">
                          <a:latin typeface="Cambria Math" panose="02040503050406030204" pitchFamily="18" charset="0"/>
                        </a:rPr>
                        <m:t>,</m:t>
                      </m:r>
                      <m:r>
                        <a:rPr lang="en-US" i="1">
                          <a:latin typeface="Cambria Math" panose="02040503050406030204" pitchFamily="18" charset="0"/>
                        </a:rPr>
                        <m:t>𝑗</m:t>
                      </m:r>
                      <m:r>
                        <a:rPr lang="en-US" i="0">
                          <a:latin typeface="Cambria Math" panose="02040503050406030204" pitchFamily="18" charset="0"/>
                        </a:rPr>
                        <m:t>≤</m:t>
                      </m:r>
                      <m:r>
                        <a:rPr lang="en-US" i="1">
                          <a:latin typeface="Cambria Math" panose="02040503050406030204" pitchFamily="18" charset="0"/>
                        </a:rPr>
                        <m:t>𝑦</m:t>
                      </m:r>
                      <m:r>
                        <a:rPr lang="en-US" i="0">
                          <a:latin typeface="Cambria Math" panose="02040503050406030204" pitchFamily="18" charset="0"/>
                        </a:rPr>
                        <m:t>&lt;</m:t>
                      </m:r>
                      <m:r>
                        <a:rPr lang="en-US" i="1">
                          <a:latin typeface="Cambria Math" panose="02040503050406030204" pitchFamily="18" charset="0"/>
                        </a:rPr>
                        <m:t>𝑗</m:t>
                      </m:r>
                      <m:r>
                        <a:rPr lang="en-US" i="0">
                          <a:latin typeface="Cambria Math" panose="02040503050406030204" pitchFamily="18" charset="0"/>
                        </a:rPr>
                        <m:t>+</m:t>
                      </m:r>
                      <m:r>
                        <a:rPr lang="en-US" i="0">
                          <a:latin typeface="Cambria Math" panose="02040503050406030204" pitchFamily="18" charset="0"/>
                        </a:rPr>
                        <m:t>1</m:t>
                      </m:r>
                    </m:oMath>
                  </m:oMathPara>
                </a14:m>
                <a:endParaRPr lang="en-US" dirty="0"/>
              </a:p>
            </p:txBody>
          </p:sp>
        </mc:Choice>
        <mc:Fallback xmlns="">
          <p:sp>
            <p:nvSpPr>
              <p:cNvPr id="4" name="Rectangle 3">
                <a:extLst>
                  <a:ext uri="{FF2B5EF4-FFF2-40B4-BE49-F238E27FC236}">
                    <a16:creationId xmlns:a16="http://schemas.microsoft.com/office/drawing/2014/main" id="{C14F7B20-44C7-4A1A-9922-1B4464059C70}"/>
                  </a:ext>
                </a:extLst>
              </p:cNvPr>
              <p:cNvSpPr>
                <a:spLocks noRot="1" noChangeAspect="1" noMove="1" noResize="1" noEditPoints="1" noAdjustHandles="1" noChangeArrowheads="1" noChangeShapeType="1" noTextEdit="1"/>
              </p:cNvSpPr>
              <p:nvPr/>
            </p:nvSpPr>
            <p:spPr>
              <a:xfrm>
                <a:off x="7736514" y="3617186"/>
                <a:ext cx="4217628" cy="369332"/>
              </a:xfrm>
              <a:prstGeom prst="rect">
                <a:avLst/>
              </a:prstGeom>
              <a:blipFill>
                <a:blip r:embed="rId4"/>
                <a:stretch>
                  <a:fillRect b="-147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475523E2-49BD-48A6-9476-F52BC1E3EC74}"/>
                  </a:ext>
                </a:extLst>
              </p:cNvPr>
              <p:cNvSpPr/>
              <p:nvPr/>
            </p:nvSpPr>
            <p:spPr>
              <a:xfrm>
                <a:off x="7736514" y="4138647"/>
                <a:ext cx="346832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𝑥</m:t>
                          </m:r>
                          <m:r>
                            <a:rPr lang="en-US">
                              <a:latin typeface="Cambria Math" panose="02040503050406030204" pitchFamily="18" charset="0"/>
                            </a:rPr>
                            <m:t>,</m:t>
                          </m:r>
                          <m:r>
                            <a:rPr lang="en-US" i="1">
                              <a:latin typeface="Cambria Math" panose="02040503050406030204" pitchFamily="18" charset="0"/>
                            </a:rPr>
                            <m:t>𝑦</m:t>
                          </m:r>
                        </m:e>
                      </m:d>
                      <m:r>
                        <a:rPr lang="en-US" b="0" i="1" smtClean="0">
                          <a:latin typeface="Cambria Math" panose="02040503050406030204" pitchFamily="18" charset="0"/>
                        </a:rPr>
                        <m:t>=</m:t>
                      </m:r>
                      <m:r>
                        <a:rPr lang="en-US" i="1" smtClean="0">
                          <a:latin typeface="Cambria Math" panose="02040503050406030204" pitchFamily="18" charset="0"/>
                        </a:rPr>
                        <m:t>𝑔</m:t>
                      </m:r>
                      <m:d>
                        <m:dPr>
                          <m:ctrlPr>
                            <a:rPr lang="en-US" i="1">
                              <a:latin typeface="Cambria Math" panose="02040503050406030204" pitchFamily="18" charset="0"/>
                            </a:rPr>
                          </m:ctrlPr>
                        </m:dPr>
                        <m:e>
                          <m:r>
                            <a:rPr lang="en-US" i="1">
                              <a:latin typeface="Cambria Math" panose="02040503050406030204" pitchFamily="18" charset="0"/>
                            </a:rPr>
                            <m:t>𝑥</m:t>
                          </m:r>
                          <m:r>
                            <a:rPr lang="en-US" i="0">
                              <a:latin typeface="Cambria Math" panose="02040503050406030204" pitchFamily="18" charset="0"/>
                            </a:rPr>
                            <m:t>,</m:t>
                          </m:r>
                          <m:r>
                            <a:rPr lang="en-US" i="1">
                              <a:latin typeface="Cambria Math" panose="02040503050406030204" pitchFamily="18" charset="0"/>
                            </a:rPr>
                            <m:t>𝑦</m:t>
                          </m:r>
                          <m:r>
                            <a:rPr lang="en-US" i="0">
                              <a:latin typeface="Cambria Math" panose="02040503050406030204" pitchFamily="18" charset="0"/>
                            </a:rPr>
                            <m:t>,</m:t>
                          </m:r>
                          <m:r>
                            <a:rPr lang="en-US" i="1">
                              <a:latin typeface="Cambria Math" panose="02040503050406030204" pitchFamily="18" charset="0"/>
                            </a:rPr>
                            <m:t>𝐼</m:t>
                          </m:r>
                        </m:e>
                      </m:d>
                      <m:r>
                        <a:rPr lang="en-US" b="0" i="1" smtClean="0">
                          <a:latin typeface="Cambria Math" panose="02040503050406030204" pitchFamily="18" charset="0"/>
                        </a:rPr>
                        <m:t> </m:t>
                      </m:r>
                      <m:r>
                        <a:rPr lang="en-US" b="0" i="1" smtClean="0">
                          <a:latin typeface="Cambria Math" panose="02040503050406030204" pitchFamily="18" charset="0"/>
                        </a:rPr>
                        <m:t>𝑒𝑥𝑚𝑝𝑙𝑒</m:t>
                      </m:r>
                      <m:r>
                        <a:rPr lang="en-US" b="0" i="1" smtClean="0">
                          <a:latin typeface="Cambria Math" panose="02040503050406030204" pitchFamily="18" charset="0"/>
                        </a:rPr>
                        <m:t> </m:t>
                      </m:r>
                      <m:r>
                        <a:rPr lang="en-US" b="0" i="1" smtClean="0">
                          <a:latin typeface="Cambria Math" panose="02040503050406030204" pitchFamily="18" charset="0"/>
                        </a:rPr>
                        <m:t>𝑆𝐼𝑁𝐶</m:t>
                      </m:r>
                    </m:oMath>
                  </m:oMathPara>
                </a14:m>
                <a:endParaRPr lang="en-US" dirty="0"/>
              </a:p>
            </p:txBody>
          </p:sp>
        </mc:Choice>
        <mc:Fallback xmlns="">
          <p:sp>
            <p:nvSpPr>
              <p:cNvPr id="6" name="Rectangle 5">
                <a:extLst>
                  <a:ext uri="{FF2B5EF4-FFF2-40B4-BE49-F238E27FC236}">
                    <a16:creationId xmlns:a16="http://schemas.microsoft.com/office/drawing/2014/main" id="{475523E2-49BD-48A6-9476-F52BC1E3EC74}"/>
                  </a:ext>
                </a:extLst>
              </p:cNvPr>
              <p:cNvSpPr>
                <a:spLocks noRot="1" noChangeAspect="1" noMove="1" noResize="1" noEditPoints="1" noAdjustHandles="1" noChangeArrowheads="1" noChangeShapeType="1" noTextEdit="1"/>
              </p:cNvSpPr>
              <p:nvPr/>
            </p:nvSpPr>
            <p:spPr>
              <a:xfrm>
                <a:off x="7736514" y="4138647"/>
                <a:ext cx="3468321" cy="369332"/>
              </a:xfrm>
              <a:prstGeom prst="rect">
                <a:avLst/>
              </a:prstGeom>
              <a:blipFill>
                <a:blip r:embed="rId5"/>
                <a:stretch>
                  <a:fillRect b="-1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6FEAF635-8A25-4B4C-9740-D7A0C4FD3954}"/>
                  </a:ext>
                </a:extLst>
              </p:cNvPr>
              <p:cNvSpPr/>
              <p:nvPr/>
            </p:nvSpPr>
            <p:spPr>
              <a:xfrm>
                <a:off x="478392" y="4939923"/>
                <a:ext cx="4173387" cy="79585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i="1" smtClean="0">
                              <a:latin typeface="Cambria Math" panose="02040503050406030204" pitchFamily="18" charset="0"/>
                            </a:rPr>
                          </m:ctrlPr>
                        </m:dPr>
                        <m:e>
                          <m:r>
                            <a:rPr lang="en-US" i="1">
                              <a:latin typeface="Cambria Math" panose="02040503050406030204" pitchFamily="18" charset="0"/>
                            </a:rPr>
                            <m:t>𝑋𝑓</m:t>
                          </m:r>
                        </m:e>
                      </m:d>
                      <m:d>
                        <m:dPr>
                          <m:ctrlPr>
                            <a:rPr lang="en-US" i="1">
                              <a:latin typeface="Cambria Math" panose="02040503050406030204" pitchFamily="18" charset="0"/>
                            </a:rPr>
                          </m:ctrlPr>
                        </m:dPr>
                        <m:e>
                          <m:r>
                            <a:rPr lang="en-US" i="1">
                              <a:latin typeface="Cambria Math" panose="02040503050406030204" pitchFamily="18" charset="0"/>
                            </a:rPr>
                            <m:t>𝐿</m:t>
                          </m:r>
                        </m:e>
                      </m:d>
                      <m:r>
                        <a:rPr lang="en-US" i="0">
                          <a:latin typeface="Cambria Math" panose="02040503050406030204" pitchFamily="18" charset="0"/>
                        </a:rPr>
                        <m:t>=</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𝐼</m:t>
                              </m:r>
                            </m:sub>
                          </m:sSub>
                        </m:e>
                      </m:d>
                      <m:d>
                        <m:dPr>
                          <m:ctrlPr>
                            <a:rPr lang="en-US" i="1">
                              <a:latin typeface="Cambria Math" panose="02040503050406030204" pitchFamily="18" charset="0"/>
                            </a:rPr>
                          </m:ctrlPr>
                        </m:dPr>
                        <m:e>
                          <m:r>
                            <a:rPr lang="en-US" i="1">
                              <a:latin typeface="Cambria Math" panose="02040503050406030204" pitchFamily="18" charset="0"/>
                            </a:rPr>
                            <m:t>𝐿</m:t>
                          </m:r>
                        </m:e>
                      </m:d>
                      <m:r>
                        <a:rPr lang="en-US" i="0">
                          <a:latin typeface="Cambria Math" panose="02040503050406030204" pitchFamily="18" charset="0"/>
                        </a:rPr>
                        <m:t>= </m:t>
                      </m:r>
                      <m:nary>
                        <m:naryPr>
                          <m:chr m:val="∑"/>
                          <m:limLoc m:val="undOvr"/>
                          <m:supHide m:val="on"/>
                          <m:ctrlPr>
                            <a:rPr lang="en-US" i="1">
                              <a:latin typeface="Cambria Math" panose="02040503050406030204" pitchFamily="18" charset="0"/>
                            </a:rPr>
                          </m:ctrlPr>
                        </m:naryPr>
                        <m:sub>
                          <m:r>
                            <a:rPr lang="en-US" i="1">
                              <a:latin typeface="Cambria Math" panose="02040503050406030204" pitchFamily="18" charset="0"/>
                            </a:rPr>
                            <m:t>𝑖</m:t>
                          </m:r>
                          <m:r>
                            <a:rPr lang="en-US" i="0">
                              <a:latin typeface="Cambria Math" panose="02040503050406030204" pitchFamily="18" charset="0"/>
                            </a:rPr>
                            <m:t>,</m:t>
                          </m:r>
                          <m:r>
                            <a:rPr lang="en-US" i="1">
                              <a:latin typeface="Cambria Math" panose="02040503050406030204" pitchFamily="18" charset="0"/>
                            </a:rPr>
                            <m:t>𝑗</m:t>
                          </m:r>
                        </m:sub>
                        <m:sup/>
                        <m:e>
                          <m:r>
                            <a:rPr lang="en-US" i="1">
                              <a:latin typeface="Cambria Math" panose="02040503050406030204" pitchFamily="18" charset="0"/>
                            </a:rPr>
                            <m:t>𝐼</m:t>
                          </m:r>
                          <m:d>
                            <m:dPr>
                              <m:begChr m:val="["/>
                              <m:endChr m:val="]"/>
                              <m:ctrlPr>
                                <a:rPr lang="en-US" i="1">
                                  <a:latin typeface="Cambria Math" panose="02040503050406030204" pitchFamily="18" charset="0"/>
                                </a:rPr>
                              </m:ctrlPr>
                            </m:dPr>
                            <m:e>
                              <m:r>
                                <a:rPr lang="en-US" i="1">
                                  <a:latin typeface="Cambria Math" panose="02040503050406030204" pitchFamily="18" charset="0"/>
                                </a:rPr>
                                <m:t>𝑖</m:t>
                              </m:r>
                              <m:r>
                                <a:rPr lang="en-US" i="0">
                                  <a:latin typeface="Cambria Math" panose="02040503050406030204" pitchFamily="18" charset="0"/>
                                </a:rPr>
                                <m:t>,</m:t>
                              </m:r>
                              <m:r>
                                <a:rPr lang="en-US" i="1">
                                  <a:latin typeface="Cambria Math" panose="02040503050406030204" pitchFamily="18" charset="0"/>
                                </a:rPr>
                                <m:t>𝑗</m:t>
                              </m:r>
                            </m:e>
                          </m:d>
                          <m:r>
                            <a:rPr lang="en-US" i="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𝑖</m:t>
                              </m:r>
                              <m:r>
                                <a:rPr lang="en-US" i="0">
                                  <a:latin typeface="Cambria Math" panose="02040503050406030204" pitchFamily="18" charset="0"/>
                                </a:rPr>
                                <m:t>,</m:t>
                              </m:r>
                              <m:r>
                                <a:rPr lang="en-US" i="1">
                                  <a:latin typeface="Cambria Math" panose="02040503050406030204" pitchFamily="18" charset="0"/>
                                </a:rPr>
                                <m:t>𝑗</m:t>
                              </m:r>
                            </m:sub>
                          </m:sSub>
                          <m:d>
                            <m:dPr>
                              <m:ctrlPr>
                                <a:rPr lang="en-US" i="1">
                                  <a:latin typeface="Cambria Math" panose="02040503050406030204" pitchFamily="18" charset="0"/>
                                </a:rPr>
                              </m:ctrlPr>
                            </m:dPr>
                            <m:e>
                              <m:r>
                                <a:rPr lang="en-US" i="1">
                                  <a:latin typeface="Cambria Math" panose="02040503050406030204" pitchFamily="18" charset="0"/>
                                </a:rPr>
                                <m:t>𝐿</m:t>
                              </m:r>
                            </m:e>
                          </m:d>
                          <m:r>
                            <a:rPr lang="en-US" i="0">
                              <a:latin typeface="Cambria Math" panose="02040503050406030204" pitchFamily="18" charset="0"/>
                            </a:rPr>
                            <m:t> </m:t>
                          </m:r>
                        </m:e>
                      </m:nary>
                    </m:oMath>
                  </m:oMathPara>
                </a14:m>
                <a:endParaRPr lang="en-US" dirty="0"/>
              </a:p>
            </p:txBody>
          </p:sp>
        </mc:Choice>
        <mc:Fallback xmlns="">
          <p:sp>
            <p:nvSpPr>
              <p:cNvPr id="8" name="Rectangle 7">
                <a:extLst>
                  <a:ext uri="{FF2B5EF4-FFF2-40B4-BE49-F238E27FC236}">
                    <a16:creationId xmlns:a16="http://schemas.microsoft.com/office/drawing/2014/main" id="{6FEAF635-8A25-4B4C-9740-D7A0C4FD3954}"/>
                  </a:ext>
                </a:extLst>
              </p:cNvPr>
              <p:cNvSpPr>
                <a:spLocks noRot="1" noChangeAspect="1" noMove="1" noResize="1" noEditPoints="1" noAdjustHandles="1" noChangeArrowheads="1" noChangeShapeType="1" noTextEdit="1"/>
              </p:cNvSpPr>
              <p:nvPr/>
            </p:nvSpPr>
            <p:spPr>
              <a:xfrm>
                <a:off x="478392" y="4939923"/>
                <a:ext cx="4173387" cy="795859"/>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6B94C3D8-AD1F-4378-B8C4-BDFAC9120716}"/>
                  </a:ext>
                </a:extLst>
              </p:cNvPr>
              <p:cNvSpPr/>
              <p:nvPr/>
            </p:nvSpPr>
            <p:spPr>
              <a:xfrm>
                <a:off x="4799292" y="5123120"/>
                <a:ext cx="6358920" cy="688394"/>
              </a:xfrm>
              <a:prstGeom prst="rect">
                <a:avLst/>
              </a:prstGeom>
            </p:spPr>
            <p:txBody>
              <a:bodyPr wrap="none">
                <a:spAutoFit/>
              </a:bodyPr>
              <a:lstStyle/>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𝑖𝑗</m:t>
                        </m:r>
                      </m:sub>
                    </m:sSub>
                    <m:d>
                      <m:dPr>
                        <m:ctrlPr>
                          <a:rPr lang="en-US" i="1">
                            <a:latin typeface="Cambria Math" panose="02040503050406030204" pitchFamily="18" charset="0"/>
                          </a:rPr>
                        </m:ctrlPr>
                      </m:dPr>
                      <m:e>
                        <m:r>
                          <a:rPr lang="en-US" i="1">
                            <a:latin typeface="Cambria Math" panose="02040503050406030204" pitchFamily="18" charset="0"/>
                          </a:rPr>
                          <m:t>𝐿</m:t>
                        </m:r>
                      </m:e>
                    </m:d>
                    <m:r>
                      <a:rPr lang="en-US" i="0">
                        <a:latin typeface="Cambria Math" panose="02040503050406030204" pitchFamily="18" charset="0"/>
                      </a:rPr>
                      <m:t>= </m:t>
                    </m:r>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𝑖𝑗</m:t>
                            </m:r>
                          </m:sub>
                        </m:sSub>
                      </m:e>
                    </m:d>
                  </m:oMath>
                </a14:m>
                <a:r>
                  <a:rPr lang="en-US" dirty="0"/>
                  <a:t> the length of the intersection between the line </a:t>
                </a:r>
                <a:r>
                  <a:rPr lang="en-US" i="1" dirty="0"/>
                  <a:t>L</a:t>
                </a:r>
                <a:r>
                  <a:rPr lang="en-US" dirty="0"/>
                  <a:t> </a:t>
                </a:r>
              </a:p>
              <a:p>
                <a:pPr algn="ctr"/>
                <a:r>
                  <a:rPr lang="en-US" dirty="0"/>
                  <a:t>and the pixel [</a:t>
                </a:r>
                <a:r>
                  <a:rPr lang="en-US" dirty="0" err="1"/>
                  <a:t>i,j</a:t>
                </a:r>
                <a:r>
                  <a:rPr lang="en-US" dirty="0"/>
                  <a:t>]</a:t>
                </a:r>
              </a:p>
            </p:txBody>
          </p:sp>
        </mc:Choice>
        <mc:Fallback xmlns="">
          <p:sp>
            <p:nvSpPr>
              <p:cNvPr id="9" name="Rectangle 8">
                <a:extLst>
                  <a:ext uri="{FF2B5EF4-FFF2-40B4-BE49-F238E27FC236}">
                    <a16:creationId xmlns:a16="http://schemas.microsoft.com/office/drawing/2014/main" id="{6B94C3D8-AD1F-4378-B8C4-BDFAC9120716}"/>
                  </a:ext>
                </a:extLst>
              </p:cNvPr>
              <p:cNvSpPr>
                <a:spLocks noRot="1" noChangeAspect="1" noMove="1" noResize="1" noEditPoints="1" noAdjustHandles="1" noChangeArrowheads="1" noChangeShapeType="1" noTextEdit="1"/>
              </p:cNvSpPr>
              <p:nvPr/>
            </p:nvSpPr>
            <p:spPr>
              <a:xfrm>
                <a:off x="4799292" y="5123120"/>
                <a:ext cx="6358920" cy="688394"/>
              </a:xfrm>
              <a:prstGeom prst="rect">
                <a:avLst/>
              </a:prstGeom>
              <a:blipFill>
                <a:blip r:embed="rId7"/>
                <a:stretch>
                  <a:fillRect t="-1770" b="-13274"/>
                </a:stretch>
              </a:blipFill>
            </p:spPr>
            <p:txBody>
              <a:bodyPr/>
              <a:lstStyle/>
              <a:p>
                <a:r>
                  <a:rPr lang="en-US">
                    <a:noFill/>
                  </a:rPr>
                  <a:t> </a:t>
                </a:r>
              </a:p>
            </p:txBody>
          </p:sp>
        </mc:Fallback>
      </mc:AlternateContent>
    </p:spTree>
    <p:extLst>
      <p:ext uri="{BB962C8B-B14F-4D97-AF65-F5344CB8AC3E}">
        <p14:creationId xmlns:p14="http://schemas.microsoft.com/office/powerpoint/2010/main" val="2852128115"/>
      </p:ext>
    </p:extLst>
  </p:cSld>
  <p:clrMapOvr>
    <a:masterClrMapping/>
  </p:clrMapOvr>
</p:sld>
</file>

<file path=ppt/theme/theme1.xml><?xml version="1.0" encoding="utf-8"?>
<a:theme xmlns:a="http://schemas.openxmlformats.org/drawingml/2006/main" name="DividendVTI">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Dividend">
      <a:majorFont>
        <a:latin typeface="Franklin Gothic Demi"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OUR.pptx" id="{C8B94E25-33BD-45D5-BF09-DFDE6F66F827}" vid="{3906A810-667D-48F7-952C-A904CEA9ED6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{456632F7-A7DF-42BE-9B87-CE91F3385E6F}tf33552983</Template>
  <TotalTime>0</TotalTime>
  <Words>3076</Words>
  <Application>Microsoft Office PowerPoint</Application>
  <PresentationFormat>Widescreen</PresentationFormat>
  <Paragraphs>409</Paragraphs>
  <Slides>34</Slides>
  <Notes>29</Notes>
  <HiddenSlides>3</HiddenSlides>
  <MMClips>9</MMClips>
  <ScaleCrop>false</ScaleCrop>
  <HeadingPairs>
    <vt:vector size="8" baseType="variant">
      <vt:variant>
        <vt:lpstr>Fonts Used</vt:lpstr>
      </vt:variant>
      <vt:variant>
        <vt:i4>11</vt:i4>
      </vt:variant>
      <vt:variant>
        <vt:lpstr>Theme</vt:lpstr>
      </vt:variant>
      <vt:variant>
        <vt:i4>1</vt:i4>
      </vt:variant>
      <vt:variant>
        <vt:lpstr>Embedded OLE Servers</vt:lpstr>
      </vt:variant>
      <vt:variant>
        <vt:i4>3</vt:i4>
      </vt:variant>
      <vt:variant>
        <vt:lpstr>Slide Titles</vt:lpstr>
      </vt:variant>
      <vt:variant>
        <vt:i4>34</vt:i4>
      </vt:variant>
    </vt:vector>
  </HeadingPairs>
  <TitlesOfParts>
    <vt:vector size="49" baseType="lpstr">
      <vt:lpstr>Arial</vt:lpstr>
      <vt:lpstr>Calibri</vt:lpstr>
      <vt:lpstr>Cambria Math</vt:lpstr>
      <vt:lpstr>David</vt:lpstr>
      <vt:lpstr>Franklin Gothic Book</vt:lpstr>
      <vt:lpstr>Franklin Gothic Demi</vt:lpstr>
      <vt:lpstr>Symbol</vt:lpstr>
      <vt:lpstr>Times New Roman</vt:lpstr>
      <vt:lpstr>Wingdings</vt:lpstr>
      <vt:lpstr>Wingdings 2</vt:lpstr>
      <vt:lpstr>Wingdings 3</vt:lpstr>
      <vt:lpstr>DividendVTI</vt:lpstr>
      <vt:lpstr>Equation</vt:lpstr>
      <vt:lpstr>משוואה</vt:lpstr>
      <vt:lpstr>תרשים</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Multiframe Dim Target Detection (MFD)</vt:lpstr>
      <vt:lpstr>PowerPoint Presentation</vt:lpstr>
      <vt:lpstr>(SHAS) Motivation: Desired X-Ray Transform Algorithm Performance Measures</vt:lpstr>
      <vt:lpstr>(Algorithm) SHAS Algorithm Properties</vt:lpstr>
      <vt:lpstr>(Performance) Speed</vt:lpstr>
      <vt:lpstr>PowerPoint Presentation</vt:lpstr>
      <vt:lpstr>Dynamic SHAS Algorithm (DSHAS)  Sliding Window Approach</vt:lpstr>
      <vt:lpstr>DSHAS</vt:lpstr>
      <vt:lpstr>DSHAS: Why Sliding Window ?</vt:lpstr>
      <vt:lpstr>Dynamic SHAS Algorithm (DSHAS)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2020-02-07T04:07:41Z</dcterms:created>
  <dcterms:modified xsi:type="dcterms:W3CDTF">2020-02-29T12:17:59Z</dcterms:modified>
</cp:coreProperties>
</file>